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8"/>
  </p:handoutMasterIdLst>
  <p:sldIdLst>
    <p:sldId id="256" r:id="rId3"/>
    <p:sldId id="258" r:id="rId4"/>
    <p:sldId id="262" r:id="rId5"/>
    <p:sldId id="266" r:id="rId6"/>
    <p:sldId id="261" r:id="rId7"/>
    <p:sldId id="269" r:id="rId8"/>
    <p:sldId id="267" r:id="rId9"/>
    <p:sldId id="270" r:id="rId10"/>
    <p:sldId id="271" r:id="rId11"/>
    <p:sldId id="272" r:id="rId12"/>
    <p:sldId id="277" r:id="rId13"/>
    <p:sldId id="273" r:id="rId14"/>
    <p:sldId id="276" r:id="rId15"/>
    <p:sldId id="278" r:id="rId16"/>
    <p:sldId id="279"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147" algn="l" rtl="0" fontAlgn="base">
      <a:spcBef>
        <a:spcPct val="0"/>
      </a:spcBef>
      <a:spcAft>
        <a:spcPct val="0"/>
      </a:spcAft>
      <a:defRPr kern="1200">
        <a:solidFill>
          <a:schemeClr val="tx1"/>
        </a:solidFill>
        <a:latin typeface="Arial" charset="0"/>
        <a:ea typeface="+mn-ea"/>
        <a:cs typeface="+mn-cs"/>
      </a:defRPr>
    </a:lvl2pPr>
    <a:lvl3pPr marL="914295" algn="l" rtl="0" fontAlgn="base">
      <a:spcBef>
        <a:spcPct val="0"/>
      </a:spcBef>
      <a:spcAft>
        <a:spcPct val="0"/>
      </a:spcAft>
      <a:defRPr kern="1200">
        <a:solidFill>
          <a:schemeClr val="tx1"/>
        </a:solidFill>
        <a:latin typeface="Arial" charset="0"/>
        <a:ea typeface="+mn-ea"/>
        <a:cs typeface="+mn-cs"/>
      </a:defRPr>
    </a:lvl3pPr>
    <a:lvl4pPr marL="1371443" algn="l" rtl="0" fontAlgn="base">
      <a:spcBef>
        <a:spcPct val="0"/>
      </a:spcBef>
      <a:spcAft>
        <a:spcPct val="0"/>
      </a:spcAft>
      <a:defRPr kern="1200">
        <a:solidFill>
          <a:schemeClr val="tx1"/>
        </a:solidFill>
        <a:latin typeface="Arial" charset="0"/>
        <a:ea typeface="+mn-ea"/>
        <a:cs typeface="+mn-cs"/>
      </a:defRPr>
    </a:lvl4pPr>
    <a:lvl5pPr marL="1828590" algn="l" rtl="0" fontAlgn="base">
      <a:spcBef>
        <a:spcPct val="0"/>
      </a:spcBef>
      <a:spcAft>
        <a:spcPct val="0"/>
      </a:spcAft>
      <a:defRPr kern="1200">
        <a:solidFill>
          <a:schemeClr val="tx1"/>
        </a:solidFill>
        <a:latin typeface="Arial" charset="0"/>
        <a:ea typeface="+mn-ea"/>
        <a:cs typeface="+mn-cs"/>
      </a:defRPr>
    </a:lvl5pPr>
    <a:lvl6pPr marL="2285737" algn="l" defTabSz="914295" rtl="0" eaLnBrk="1" latinLnBrk="0" hangingPunct="1">
      <a:defRPr kern="1200">
        <a:solidFill>
          <a:schemeClr val="tx1"/>
        </a:solidFill>
        <a:latin typeface="Arial" charset="0"/>
        <a:ea typeface="+mn-ea"/>
        <a:cs typeface="+mn-cs"/>
      </a:defRPr>
    </a:lvl6pPr>
    <a:lvl7pPr marL="2742885" algn="l" defTabSz="914295" rtl="0" eaLnBrk="1" latinLnBrk="0" hangingPunct="1">
      <a:defRPr kern="1200">
        <a:solidFill>
          <a:schemeClr val="tx1"/>
        </a:solidFill>
        <a:latin typeface="Arial" charset="0"/>
        <a:ea typeface="+mn-ea"/>
        <a:cs typeface="+mn-cs"/>
      </a:defRPr>
    </a:lvl7pPr>
    <a:lvl8pPr marL="3200032" algn="l" defTabSz="914295" rtl="0" eaLnBrk="1" latinLnBrk="0" hangingPunct="1">
      <a:defRPr kern="1200">
        <a:solidFill>
          <a:schemeClr val="tx1"/>
        </a:solidFill>
        <a:latin typeface="Arial" charset="0"/>
        <a:ea typeface="+mn-ea"/>
        <a:cs typeface="+mn-cs"/>
      </a:defRPr>
    </a:lvl8pPr>
    <a:lvl9pPr marL="3657179" algn="l" defTabSz="914295"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98" autoAdjust="0"/>
  </p:normalViewPr>
  <p:slideViewPr>
    <p:cSldViewPr>
      <p:cViewPr varScale="1">
        <p:scale>
          <a:sx n="102" d="100"/>
          <a:sy n="102" d="100"/>
        </p:scale>
        <p:origin x="-240" y="-84"/>
      </p:cViewPr>
      <p:guideLst>
        <p:guide orient="horz" pos="2160"/>
        <p:guide pos="2881"/>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4" y="3671889"/>
            <a:ext cx="6048375" cy="1109662"/>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468314" y="4532313"/>
            <a:ext cx="6048375" cy="696912"/>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9" y="1984375"/>
            <a:ext cx="1909762" cy="44672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100"/>
            </a:lvl1pPr>
            <a:lvl2pPr marL="457147" indent="0">
              <a:buNone/>
              <a:defRPr sz="1800"/>
            </a:lvl2pPr>
            <a:lvl3pPr marL="914295" indent="0">
              <a:buNone/>
              <a:defRPr sz="1600"/>
            </a:lvl3pPr>
            <a:lvl4pPr marL="1371443" indent="0">
              <a:buNone/>
              <a:defRPr sz="1400"/>
            </a:lvl4pPr>
            <a:lvl5pPr marL="1828590" indent="0">
              <a:buNone/>
              <a:defRPr sz="1400"/>
            </a:lvl5pPr>
            <a:lvl6pPr marL="2285737" indent="0">
              <a:buNone/>
              <a:defRPr sz="1400"/>
            </a:lvl6pPr>
            <a:lvl7pPr marL="2742885" indent="0">
              <a:buNone/>
              <a:defRPr sz="1400"/>
            </a:lvl7pPr>
            <a:lvl8pPr marL="3200032" indent="0">
              <a:buNone/>
              <a:defRPr sz="1400"/>
            </a:lvl8pPr>
            <a:lvl9pPr marL="3657179"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9" y="2492376"/>
            <a:ext cx="3744912" cy="3959226"/>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492376"/>
            <a:ext cx="3746500" cy="3959226"/>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47" indent="0">
              <a:buNone/>
              <a:defRPr sz="2100" b="1"/>
            </a:lvl2pPr>
            <a:lvl3pPr marL="914295" indent="0">
              <a:buNone/>
              <a:defRPr sz="1800" b="1"/>
            </a:lvl3pPr>
            <a:lvl4pPr marL="1371443" indent="0">
              <a:buNone/>
              <a:defRPr sz="1600" b="1"/>
            </a:lvl4pPr>
            <a:lvl5pPr marL="1828590" indent="0">
              <a:buNone/>
              <a:defRPr sz="1600" b="1"/>
            </a:lvl5pPr>
            <a:lvl6pPr marL="2285737" indent="0">
              <a:buNone/>
              <a:defRPr sz="1600" b="1"/>
            </a:lvl6pPr>
            <a:lvl7pPr marL="2742885" indent="0">
              <a:buNone/>
              <a:defRPr sz="1600" b="1"/>
            </a:lvl7pPr>
            <a:lvl8pPr marL="3200032" indent="0">
              <a:buNone/>
              <a:defRPr sz="1600" b="1"/>
            </a:lvl8pPr>
            <a:lvl9pPr marL="365717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47" indent="0">
              <a:buNone/>
              <a:defRPr sz="2100" b="1"/>
            </a:lvl2pPr>
            <a:lvl3pPr marL="914295" indent="0">
              <a:buNone/>
              <a:defRPr sz="1800" b="1"/>
            </a:lvl3pPr>
            <a:lvl4pPr marL="1371443" indent="0">
              <a:buNone/>
              <a:defRPr sz="1600" b="1"/>
            </a:lvl4pPr>
            <a:lvl5pPr marL="1828590" indent="0">
              <a:buNone/>
              <a:defRPr sz="1600" b="1"/>
            </a:lvl5pPr>
            <a:lvl6pPr marL="2285737" indent="0">
              <a:buNone/>
              <a:defRPr sz="1600" b="1"/>
            </a:lvl6pPr>
            <a:lvl7pPr marL="2742885" indent="0">
              <a:buNone/>
              <a:defRPr sz="1600" b="1"/>
            </a:lvl7pPr>
            <a:lvl8pPr marL="3200032" indent="0">
              <a:buNone/>
              <a:defRPr sz="1600" b="1"/>
            </a:lvl8pPr>
            <a:lvl9pPr marL="365717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1"/>
            <a:ext cx="3008313" cy="1162050"/>
          </a:xfrm>
        </p:spPr>
        <p:txBody>
          <a:bodyPr anchor="b"/>
          <a:lstStyle>
            <a:lvl1pPr algn="l">
              <a:defRPr sz="21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1"/>
            <a:ext cx="3008313" cy="4691063"/>
          </a:xfrm>
        </p:spPr>
        <p:txBody>
          <a:bodyPr/>
          <a:lstStyle>
            <a:lvl1pPr marL="0" indent="0">
              <a:buNone/>
              <a:defRPr sz="1400"/>
            </a:lvl1pPr>
            <a:lvl2pPr marL="457147" indent="0">
              <a:buNone/>
              <a:defRPr sz="1300"/>
            </a:lvl2pPr>
            <a:lvl3pPr marL="914295" indent="0">
              <a:buNone/>
              <a:defRPr sz="1000"/>
            </a:lvl3pPr>
            <a:lvl4pPr marL="1371443" indent="0">
              <a:buNone/>
              <a:defRPr sz="900"/>
            </a:lvl4pPr>
            <a:lvl5pPr marL="1828590" indent="0">
              <a:buNone/>
              <a:defRPr sz="900"/>
            </a:lvl5pPr>
            <a:lvl6pPr marL="2285737" indent="0">
              <a:buNone/>
              <a:defRPr sz="900"/>
            </a:lvl6pPr>
            <a:lvl7pPr marL="2742885" indent="0">
              <a:buNone/>
              <a:defRPr sz="900"/>
            </a:lvl7pPr>
            <a:lvl8pPr marL="3200032" indent="0">
              <a:buNone/>
              <a:defRPr sz="900"/>
            </a:lvl8pPr>
            <a:lvl9pPr marL="3657179"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792288" y="612776"/>
            <a:ext cx="5486400" cy="4114800"/>
          </a:xfrm>
        </p:spPr>
        <p:txBody>
          <a:bodyPr/>
          <a:lstStyle>
            <a:lvl1pPr marL="0" indent="0">
              <a:buNone/>
              <a:defRPr sz="3200"/>
            </a:lvl1pPr>
            <a:lvl2pPr marL="457147" indent="0">
              <a:buNone/>
              <a:defRPr sz="2800"/>
            </a:lvl2pPr>
            <a:lvl3pPr marL="914295" indent="0">
              <a:buNone/>
              <a:defRPr sz="2400"/>
            </a:lvl3pPr>
            <a:lvl4pPr marL="1371443" indent="0">
              <a:buNone/>
              <a:defRPr sz="2100"/>
            </a:lvl4pPr>
            <a:lvl5pPr marL="1828590" indent="0">
              <a:buNone/>
              <a:defRPr sz="2100"/>
            </a:lvl5pPr>
            <a:lvl6pPr marL="2285737" indent="0">
              <a:buNone/>
              <a:defRPr sz="2100"/>
            </a:lvl6pPr>
            <a:lvl7pPr marL="2742885" indent="0">
              <a:buNone/>
              <a:defRPr sz="2100"/>
            </a:lvl7pPr>
            <a:lvl8pPr marL="3200032" indent="0">
              <a:buNone/>
              <a:defRPr sz="2100"/>
            </a:lvl8pPr>
            <a:lvl9pPr marL="3657179" indent="0">
              <a:buNone/>
              <a:defRPr sz="21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47" indent="0">
              <a:buNone/>
              <a:defRPr sz="1300"/>
            </a:lvl2pPr>
            <a:lvl3pPr marL="914295" indent="0">
              <a:buNone/>
              <a:defRPr sz="1000"/>
            </a:lvl3pPr>
            <a:lvl4pPr marL="1371443" indent="0">
              <a:buNone/>
              <a:defRPr sz="900"/>
            </a:lvl4pPr>
            <a:lvl5pPr marL="1828590" indent="0">
              <a:buNone/>
              <a:defRPr sz="900"/>
            </a:lvl5pPr>
            <a:lvl6pPr marL="2285737" indent="0">
              <a:buNone/>
              <a:defRPr sz="900"/>
            </a:lvl6pPr>
            <a:lvl7pPr marL="2742885" indent="0">
              <a:buNone/>
              <a:defRPr sz="900"/>
            </a:lvl7pPr>
            <a:lvl8pPr marL="3200032" indent="0">
              <a:buNone/>
              <a:defRPr sz="900"/>
            </a:lvl8pPr>
            <a:lvl9pPr marL="3657179"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1" y="1984375"/>
            <a:ext cx="6553200" cy="508000"/>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76339" y="2492376"/>
            <a:ext cx="7643812" cy="3959226"/>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147" algn="l" rtl="0" eaLnBrk="1" fontAlgn="base" hangingPunct="1">
        <a:spcBef>
          <a:spcPct val="0"/>
        </a:spcBef>
        <a:spcAft>
          <a:spcPct val="0"/>
        </a:spcAft>
        <a:defRPr sz="3600">
          <a:solidFill>
            <a:schemeClr val="bg2"/>
          </a:solidFill>
          <a:latin typeface="Arial" charset="0"/>
        </a:defRPr>
      </a:lvl6pPr>
      <a:lvl7pPr marL="914295" algn="l" rtl="0" eaLnBrk="1" fontAlgn="base" hangingPunct="1">
        <a:spcBef>
          <a:spcPct val="0"/>
        </a:spcBef>
        <a:spcAft>
          <a:spcPct val="0"/>
        </a:spcAft>
        <a:defRPr sz="3600">
          <a:solidFill>
            <a:schemeClr val="bg2"/>
          </a:solidFill>
          <a:latin typeface="Arial" charset="0"/>
        </a:defRPr>
      </a:lvl7pPr>
      <a:lvl8pPr marL="1371443" algn="l" rtl="0" eaLnBrk="1" fontAlgn="base" hangingPunct="1">
        <a:spcBef>
          <a:spcPct val="0"/>
        </a:spcBef>
        <a:spcAft>
          <a:spcPct val="0"/>
        </a:spcAft>
        <a:defRPr sz="3600">
          <a:solidFill>
            <a:schemeClr val="bg2"/>
          </a:solidFill>
          <a:latin typeface="Arial" charset="0"/>
        </a:defRPr>
      </a:lvl8pPr>
      <a:lvl9pPr marL="1828590" algn="l" rtl="0" eaLnBrk="1" fontAlgn="base" hangingPunct="1">
        <a:spcBef>
          <a:spcPct val="0"/>
        </a:spcBef>
        <a:spcAft>
          <a:spcPct val="0"/>
        </a:spcAft>
        <a:defRPr sz="3600">
          <a:solidFill>
            <a:schemeClr val="bg2"/>
          </a:solidFill>
          <a:latin typeface="Arial" charset="0"/>
        </a:defRPr>
      </a:lvl9pPr>
    </p:titleStyle>
    <p:bodyStyle>
      <a:lvl1pPr marL="342860" indent="-342860" algn="l" rtl="0" eaLnBrk="1" fontAlgn="base" hangingPunct="1">
        <a:spcBef>
          <a:spcPct val="20000"/>
        </a:spcBef>
        <a:spcAft>
          <a:spcPct val="0"/>
        </a:spcAft>
        <a:buChar char="•"/>
        <a:defRPr sz="2800">
          <a:solidFill>
            <a:schemeClr val="tx1"/>
          </a:solidFill>
          <a:latin typeface="+mn-lt"/>
          <a:ea typeface="+mn-ea"/>
          <a:cs typeface="+mn-cs"/>
        </a:defRPr>
      </a:lvl1pPr>
      <a:lvl2pPr marL="742864" indent="-285717" algn="l" rtl="0" eaLnBrk="1" fontAlgn="base" hangingPunct="1">
        <a:spcBef>
          <a:spcPct val="20000"/>
        </a:spcBef>
        <a:spcAft>
          <a:spcPct val="0"/>
        </a:spcAft>
        <a:buChar char="–"/>
        <a:defRPr sz="2400" b="1">
          <a:solidFill>
            <a:schemeClr val="tx1"/>
          </a:solidFill>
          <a:latin typeface="+mn-lt"/>
        </a:defRPr>
      </a:lvl2pPr>
      <a:lvl3pPr marL="1142868" indent="-228574" algn="l" rtl="0" eaLnBrk="1" fontAlgn="base" hangingPunct="1">
        <a:spcBef>
          <a:spcPct val="20000"/>
        </a:spcBef>
        <a:spcAft>
          <a:spcPct val="0"/>
        </a:spcAft>
        <a:buChar char="•"/>
        <a:defRPr sz="2400">
          <a:solidFill>
            <a:schemeClr val="tx1"/>
          </a:solidFill>
          <a:latin typeface="+mn-lt"/>
        </a:defRPr>
      </a:lvl3pPr>
      <a:lvl4pPr marL="1600015" indent="-228574" algn="l" rtl="0" eaLnBrk="1" fontAlgn="base" hangingPunct="1">
        <a:spcBef>
          <a:spcPct val="20000"/>
        </a:spcBef>
        <a:spcAft>
          <a:spcPct val="0"/>
        </a:spcAft>
        <a:buChar char="–"/>
        <a:defRPr sz="2100">
          <a:solidFill>
            <a:schemeClr val="tx1"/>
          </a:solidFill>
          <a:latin typeface="+mn-lt"/>
        </a:defRPr>
      </a:lvl4pPr>
      <a:lvl5pPr marL="2057164" indent="-228574" algn="l" rtl="0" eaLnBrk="1" fontAlgn="base" hangingPunct="1">
        <a:spcBef>
          <a:spcPct val="20000"/>
        </a:spcBef>
        <a:spcAft>
          <a:spcPct val="0"/>
        </a:spcAft>
        <a:buChar char="»"/>
        <a:defRPr sz="2100">
          <a:solidFill>
            <a:schemeClr val="tx1"/>
          </a:solidFill>
          <a:latin typeface="+mn-lt"/>
        </a:defRPr>
      </a:lvl5pPr>
      <a:lvl6pPr marL="2514311" indent="-228574" algn="l" rtl="0" eaLnBrk="1" fontAlgn="base" hangingPunct="1">
        <a:spcBef>
          <a:spcPct val="20000"/>
        </a:spcBef>
        <a:spcAft>
          <a:spcPct val="0"/>
        </a:spcAft>
        <a:buChar char="»"/>
        <a:defRPr sz="2100">
          <a:solidFill>
            <a:schemeClr val="tx1"/>
          </a:solidFill>
          <a:latin typeface="+mn-lt"/>
        </a:defRPr>
      </a:lvl6pPr>
      <a:lvl7pPr marL="2971458" indent="-228574" algn="l" rtl="0" eaLnBrk="1" fontAlgn="base" hangingPunct="1">
        <a:spcBef>
          <a:spcPct val="20000"/>
        </a:spcBef>
        <a:spcAft>
          <a:spcPct val="0"/>
        </a:spcAft>
        <a:buChar char="»"/>
        <a:defRPr sz="2100">
          <a:solidFill>
            <a:schemeClr val="tx1"/>
          </a:solidFill>
          <a:latin typeface="+mn-lt"/>
        </a:defRPr>
      </a:lvl7pPr>
      <a:lvl8pPr marL="3428606" indent="-228574" algn="l" rtl="0" eaLnBrk="1" fontAlgn="base" hangingPunct="1">
        <a:spcBef>
          <a:spcPct val="20000"/>
        </a:spcBef>
        <a:spcAft>
          <a:spcPct val="0"/>
        </a:spcAft>
        <a:buChar char="»"/>
        <a:defRPr sz="2100">
          <a:solidFill>
            <a:schemeClr val="tx1"/>
          </a:solidFill>
          <a:latin typeface="+mn-lt"/>
        </a:defRPr>
      </a:lvl8pPr>
      <a:lvl9pPr marL="3885753" indent="-228574" algn="l" rtl="0" eaLnBrk="1" fontAlgn="base" hangingPunct="1">
        <a:spcBef>
          <a:spcPct val="20000"/>
        </a:spcBef>
        <a:spcAft>
          <a:spcPct val="0"/>
        </a:spcAft>
        <a:buChar char="»"/>
        <a:defRPr sz="2100">
          <a:solidFill>
            <a:schemeClr val="tx1"/>
          </a:solidFill>
          <a:latin typeface="+mn-lt"/>
        </a:defRPr>
      </a:lvl9pPr>
    </p:bodyStyle>
    <p:otherStyle>
      <a:defPPr>
        <a:defRPr lang="ru-RU"/>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3571868" y="2071678"/>
            <a:ext cx="5429289" cy="4643470"/>
          </a:xfrm>
        </p:spPr>
        <p:txBody>
          <a:bodyPr/>
          <a:lstStyle/>
          <a:p>
            <a:pPr>
              <a:lnSpc>
                <a:spcPct val="90000"/>
              </a:lnSpc>
            </a:pPr>
            <a:r>
              <a:rPr lang="en-US" sz="2100" dirty="0" smtClean="0">
                <a:solidFill>
                  <a:schemeClr val="bg2"/>
                </a:solidFill>
              </a:rPr>
              <a:t>            </a:t>
            </a: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 pupils of the 10-th form:</a:t>
            </a: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Avtsinov Nikolai, Dukhanova Albina</a:t>
            </a: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 teacher of English</a:t>
            </a: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Kholodyaeva Oxana Vladimirovna</a:t>
            </a: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nSpc>
                <a:spcPct val="90000"/>
              </a:lnSpc>
            </a:pPr>
            <a:r>
              <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90000"/>
              </a:lnSpc>
            </a:pPr>
            <a:endParaRPr lang="en-US" sz="2100" dirty="0" smtClean="0">
              <a:solidFill>
                <a:schemeClr val="bg2"/>
              </a:solidFill>
            </a:endParaRPr>
          </a:p>
          <a:p>
            <a:pPr>
              <a:lnSpc>
                <a:spcPct val="90000"/>
              </a:lnSpc>
            </a:pPr>
            <a:endParaRPr lang="en-US" sz="2100" dirty="0" smtClean="0">
              <a:solidFill>
                <a:schemeClr val="bg2"/>
              </a:solidFill>
            </a:endParaRPr>
          </a:p>
          <a:p>
            <a:pPr>
              <a:lnSpc>
                <a:spcPct val="90000"/>
              </a:lnSpc>
            </a:pPr>
            <a:endParaRPr lang="en-US" sz="2100" dirty="0" smtClean="0">
              <a:solidFill>
                <a:schemeClr val="bg2"/>
              </a:solidFill>
            </a:endParaRPr>
          </a:p>
          <a:p>
            <a:pPr>
              <a:lnSpc>
                <a:spcPct val="90000"/>
              </a:lnSpc>
            </a:pPr>
            <a:endParaRPr lang="en-US" sz="2100" dirty="0" smtClean="0">
              <a:solidFill>
                <a:schemeClr val="bg2"/>
              </a:solidFill>
            </a:endParaRPr>
          </a:p>
          <a:p>
            <a:pPr>
              <a:lnSpc>
                <a:spcPct val="90000"/>
              </a:lnSpc>
            </a:pPr>
            <a:endParaRPr lang="en-US" sz="2100" dirty="0" smtClean="0">
              <a:ln>
                <a:solidFill>
                  <a:srgbClr val="FF0000"/>
                </a:solidFill>
              </a:ln>
              <a:solidFill>
                <a:schemeClr val="bg2"/>
              </a:solidFill>
            </a:endParaRPr>
          </a:p>
          <a:p>
            <a:pPr>
              <a:lnSpc>
                <a:spcPct val="90000"/>
              </a:lnSpc>
            </a:pPr>
            <a:endParaRPr lang="en-US" sz="2100" dirty="0" smtClean="0">
              <a:ln>
                <a:solidFill>
                  <a:srgbClr val="FF0000"/>
                </a:solidFill>
              </a:ln>
              <a:solidFill>
                <a:schemeClr val="bg2"/>
              </a:solidFill>
            </a:endParaRPr>
          </a:p>
          <a:p>
            <a:pPr>
              <a:lnSpc>
                <a:spcPct val="90000"/>
              </a:lnSpc>
            </a:pPr>
            <a:r>
              <a:rPr lang="en-US" sz="2100" dirty="0" smtClean="0">
                <a:ln>
                  <a:solidFill>
                    <a:srgbClr val="FF0000"/>
                  </a:solidFill>
                </a:ln>
                <a:solidFill>
                  <a:schemeClr val="bg2"/>
                </a:solidFill>
              </a:rPr>
              <a:t>The teacher of English - Kholodyaeva O.V.</a:t>
            </a:r>
          </a:p>
          <a:p>
            <a:pPr>
              <a:lnSpc>
                <a:spcPct val="90000"/>
              </a:lnSpc>
            </a:pPr>
            <a:endParaRPr lang="en-US" sz="2100" dirty="0" smtClean="0">
              <a:ln>
                <a:solidFill>
                  <a:srgbClr val="FF0000"/>
                </a:solidFill>
              </a:ln>
              <a:solidFill>
                <a:schemeClr val="bg2"/>
              </a:solidFill>
            </a:endParaRPr>
          </a:p>
          <a:p>
            <a:pPr>
              <a:lnSpc>
                <a:spcPct val="90000"/>
              </a:lnSpc>
            </a:pPr>
            <a:endParaRPr lang="en-US" sz="2100" dirty="0" smtClean="0">
              <a:solidFill>
                <a:schemeClr val="bg2"/>
              </a:solidFill>
            </a:endParaRPr>
          </a:p>
          <a:p>
            <a:pPr>
              <a:lnSpc>
                <a:spcPct val="90000"/>
              </a:lnSpc>
            </a:pPr>
            <a:endParaRPr lang="uk-UA" sz="2100" dirty="0">
              <a:solidFill>
                <a:schemeClr val="bg2"/>
              </a:solidFill>
            </a:endParaRPr>
          </a:p>
        </p:txBody>
      </p:sp>
      <p:sp>
        <p:nvSpPr>
          <p:cNvPr id="5" name="TextBox 4"/>
          <p:cNvSpPr txBox="1"/>
          <p:nvPr/>
        </p:nvSpPr>
        <p:spPr>
          <a:xfrm>
            <a:off x="357158" y="285728"/>
            <a:ext cx="8643997" cy="2123648"/>
          </a:xfrm>
          <a:prstGeom prst="rect">
            <a:avLst/>
          </a:prstGeom>
          <a:noFill/>
        </p:spPr>
        <p:txBody>
          <a:bodyPr wrap="square" lIns="91429" tIns="45715" rIns="91429" bIns="45715" rtlCol="0">
            <a:spAutoFit/>
          </a:bodyPr>
          <a:lstStyle/>
          <a:p>
            <a:r>
              <a:rPr lang="en-US" sz="4400" dirty="0" smtClean="0">
                <a:solidFill>
                  <a:srgbClr val="FF0000"/>
                </a:solidFill>
              </a:rPr>
              <a:t>“Languages of Ethnic Minorities:</a:t>
            </a:r>
          </a:p>
          <a:p>
            <a:r>
              <a:rPr lang="en-US" sz="4400" dirty="0" smtClean="0">
                <a:solidFill>
                  <a:srgbClr val="FF0000"/>
                </a:solidFill>
              </a:rPr>
              <a:t>            to Be or Not to Be?”</a:t>
            </a:r>
          </a:p>
          <a:p>
            <a:endParaRPr lang="ru-RU" sz="4400" dirty="0">
              <a:solidFill>
                <a:srgbClr val="FF0000"/>
              </a:solidFill>
            </a:endParaRPr>
          </a:p>
        </p:txBody>
      </p:sp>
      <p:pic>
        <p:nvPicPr>
          <p:cNvPr id="1027" name="Picture 3" descr="C:\Users\Английский язык\Desktop\Новая папка\_DSC0012.JPG"/>
          <p:cNvPicPr>
            <a:picLocks noChangeAspect="1" noChangeArrowheads="1"/>
          </p:cNvPicPr>
          <p:nvPr/>
        </p:nvPicPr>
        <p:blipFill>
          <a:blip r:embed="rId2" cstate="print"/>
          <a:srcRect l="8874" t="18667" r="17749" b="18667"/>
          <a:stretch>
            <a:fillRect/>
          </a:stretch>
        </p:blipFill>
        <p:spPr bwMode="auto">
          <a:xfrm>
            <a:off x="4500563" y="2071678"/>
            <a:ext cx="4214842" cy="27146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357166"/>
            <a:ext cx="6838952" cy="785818"/>
          </a:xfrm>
        </p:spPr>
        <p:txBody>
          <a:bodyPr/>
          <a:lstStyle/>
          <a:p>
            <a:r>
              <a:rPr lang="en-US" dirty="0" smtClean="0">
                <a:solidFill>
                  <a:srgbClr val="0070C0"/>
                </a:solidFill>
              </a:rPr>
              <a:t>Effects of Language Loss</a:t>
            </a:r>
            <a:endParaRPr lang="ru-RU" dirty="0">
              <a:solidFill>
                <a:srgbClr val="0070C0"/>
              </a:solidFill>
            </a:endParaRPr>
          </a:p>
        </p:txBody>
      </p:sp>
      <p:sp>
        <p:nvSpPr>
          <p:cNvPr id="3" name="Содержимое 2"/>
          <p:cNvSpPr>
            <a:spLocks noGrp="1"/>
          </p:cNvSpPr>
          <p:nvPr>
            <p:ph idx="1"/>
          </p:nvPr>
        </p:nvSpPr>
        <p:spPr>
          <a:xfrm>
            <a:off x="214282" y="1214422"/>
            <a:ext cx="8605869" cy="5429288"/>
          </a:xfrm>
        </p:spPr>
        <p:txBody>
          <a:bodyPr/>
          <a:lstStyle/>
          <a:p>
            <a:r>
              <a:rPr lang="en-US" sz="1800" dirty="0" smtClean="0"/>
              <a:t>Language endangerment affects both the languages themselves and the people that speak them.</a:t>
            </a:r>
          </a:p>
          <a:p>
            <a:r>
              <a:rPr lang="en-US" sz="1800" b="1" dirty="0" smtClean="0">
                <a:solidFill>
                  <a:srgbClr val="FF0000"/>
                </a:solidFill>
              </a:rPr>
              <a:t>Effects on communities</a:t>
            </a:r>
          </a:p>
          <a:p>
            <a:r>
              <a:rPr lang="en-US" sz="1800" dirty="0" smtClean="0"/>
              <a:t>As communities lose their language they often also lose parts of their cultural traditions which are tied to that language, such as songs, myths and poetry that are not easily transferred to another language. This may in turn affect their sense of identity, producing a weakened social cohesion as their values and traditions are replaced with new ones.</a:t>
            </a:r>
          </a:p>
          <a:p>
            <a:r>
              <a:rPr lang="en-US" sz="1800" dirty="0" smtClean="0"/>
              <a:t> Losing a language may also have political consequences as some countries confer different political statuses or privileges on minority ethnic groups, often defining ethnicity in terms of language. </a:t>
            </a:r>
          </a:p>
          <a:p>
            <a:r>
              <a:rPr lang="en-US" sz="1800" b="1" dirty="0" smtClean="0">
                <a:solidFill>
                  <a:srgbClr val="FF0000"/>
                </a:solidFill>
              </a:rPr>
              <a:t>Effects on languages</a:t>
            </a:r>
          </a:p>
          <a:p>
            <a:r>
              <a:rPr lang="en-US" sz="1800" dirty="0" smtClean="0"/>
              <a:t>The language that is being lost generally undergoes changes as speakers make their language more similar to the language that they are shifting to. For example, gradually losing grammatical or phonological complexities that are not found in the dominant language.</a:t>
            </a: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5" y="500043"/>
            <a:ext cx="5857917" cy="1000131"/>
          </a:xfrm>
        </p:spPr>
        <p:txBody>
          <a:bodyPr/>
          <a:lstStyle/>
          <a:p>
            <a:r>
              <a:rPr lang="en-US" dirty="0" smtClean="0">
                <a:solidFill>
                  <a:schemeClr val="tx1"/>
                </a:solidFill>
              </a:rPr>
              <a:t>        </a:t>
            </a:r>
            <a:r>
              <a:rPr lang="en-US" dirty="0" smtClean="0">
                <a:solidFill>
                  <a:srgbClr val="0070C0"/>
                </a:solidFill>
              </a:rPr>
              <a:t>Cosmopolitanism</a:t>
            </a:r>
            <a:endParaRPr lang="ru-RU" dirty="0">
              <a:solidFill>
                <a:srgbClr val="0070C0"/>
              </a:solidFill>
            </a:endParaRPr>
          </a:p>
        </p:txBody>
      </p:sp>
      <p:sp>
        <p:nvSpPr>
          <p:cNvPr id="3" name="Содержимое 2"/>
          <p:cNvSpPr>
            <a:spLocks noGrp="1"/>
          </p:cNvSpPr>
          <p:nvPr>
            <p:ph idx="1"/>
          </p:nvPr>
        </p:nvSpPr>
        <p:spPr>
          <a:xfrm>
            <a:off x="642910" y="1643050"/>
            <a:ext cx="8177241" cy="4357718"/>
          </a:xfrm>
        </p:spPr>
        <p:txBody>
          <a:bodyPr/>
          <a:lstStyle/>
          <a:p>
            <a:pPr>
              <a:buFont typeface="Wingdings" pitchFamily="2" charset="2"/>
              <a:buChar char="Ø"/>
            </a:pPr>
            <a:r>
              <a:rPr lang="en-US" sz="1800" b="1" dirty="0" smtClean="0"/>
              <a:t>Cosmopolitanism</a:t>
            </a:r>
            <a:r>
              <a:rPr lang="en-US" sz="1800" dirty="0" smtClean="0"/>
              <a:t> is the ideology that all human ethnic groups belong to a single community based on a shared morality. </a:t>
            </a:r>
          </a:p>
          <a:p>
            <a:pPr>
              <a:buFont typeface="Wingdings" pitchFamily="2" charset="2"/>
              <a:buChar char="Ø"/>
            </a:pPr>
            <a:r>
              <a:rPr lang="en-US" sz="1800" dirty="0" smtClean="0"/>
              <a:t>A person who adheres to the idea of cosmopolitanism in any of its forms is called a </a:t>
            </a:r>
            <a:r>
              <a:rPr lang="en-US" sz="1800" b="1" dirty="0" smtClean="0"/>
              <a:t>cosmopolitan</a:t>
            </a:r>
            <a:r>
              <a:rPr lang="en-US" sz="1800" dirty="0" smtClean="0"/>
              <a:t> or </a:t>
            </a:r>
            <a:r>
              <a:rPr lang="en-US" sz="1800" b="1" dirty="0" smtClean="0"/>
              <a:t>cosmopolite .</a:t>
            </a:r>
          </a:p>
          <a:p>
            <a:pPr>
              <a:buFont typeface="Wingdings" pitchFamily="2" charset="2"/>
              <a:buChar char="Ø"/>
            </a:pPr>
            <a:r>
              <a:rPr lang="ru-RU" sz="1800" dirty="0" smtClean="0"/>
              <a:t>A cosmopolitan community might be based on an inclusive morality, a shared economic relationship, or a political structure that encompasses different nations.</a:t>
            </a:r>
          </a:p>
          <a:p>
            <a:endParaRPr lang="ru-RU" sz="1800" dirty="0"/>
          </a:p>
        </p:txBody>
      </p:sp>
      <p:pic>
        <p:nvPicPr>
          <p:cNvPr id="4" name="Рисунок 3" descr="language.jpg"/>
          <p:cNvPicPr>
            <a:picLocks noChangeAspect="1"/>
          </p:cNvPicPr>
          <p:nvPr/>
        </p:nvPicPr>
        <p:blipFill>
          <a:blip r:embed="rId2" cstate="print"/>
          <a:stretch>
            <a:fillRect/>
          </a:stretch>
        </p:blipFill>
        <p:spPr>
          <a:xfrm>
            <a:off x="3071802" y="3571876"/>
            <a:ext cx="4857784"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142853"/>
            <a:ext cx="5500726" cy="1071570"/>
          </a:xfrm>
        </p:spPr>
        <p:txBody>
          <a:bodyPr/>
          <a:lstStyle/>
          <a:p>
            <a:r>
              <a:rPr lang="en-US" dirty="0" smtClean="0">
                <a:solidFill>
                  <a:schemeClr val="tx1"/>
                </a:solidFill>
              </a:rPr>
              <a:t>	</a:t>
            </a:r>
            <a:r>
              <a:rPr lang="en-US" sz="4000" dirty="0" smtClean="0">
                <a:solidFill>
                  <a:srgbClr val="0070C0"/>
                </a:solidFill>
              </a:rPr>
              <a:t>Discussion</a:t>
            </a:r>
            <a:endParaRPr lang="ru-RU" sz="4000" dirty="0">
              <a:solidFill>
                <a:srgbClr val="0070C0"/>
              </a:solidFill>
            </a:endParaRPr>
          </a:p>
        </p:txBody>
      </p:sp>
      <p:sp>
        <p:nvSpPr>
          <p:cNvPr id="3" name="Содержимое 2"/>
          <p:cNvSpPr>
            <a:spLocks noGrp="1"/>
          </p:cNvSpPr>
          <p:nvPr>
            <p:ph idx="1"/>
          </p:nvPr>
        </p:nvSpPr>
        <p:spPr>
          <a:xfrm>
            <a:off x="285721" y="1142984"/>
            <a:ext cx="5072097" cy="2428892"/>
          </a:xfrm>
        </p:spPr>
        <p:txBody>
          <a:bodyPr/>
          <a:lstStyle/>
          <a:p>
            <a:pPr lvl="3">
              <a:buNone/>
            </a:pPr>
            <a:r>
              <a:rPr lang="en-US" sz="2400" dirty="0" smtClean="0">
                <a:solidFill>
                  <a:srgbClr val="FF0000"/>
                </a:solidFill>
                <a:latin typeface="+mj-lt"/>
              </a:rPr>
              <a:t>PROS</a:t>
            </a:r>
          </a:p>
          <a:p>
            <a:r>
              <a:rPr lang="en-US" sz="1800" dirty="0" smtClean="0">
                <a:latin typeface="Franklin Gothic Medium Cond" pitchFamily="34" charset="0"/>
              </a:rPr>
              <a:t>The reduction of the number of languages is a disaster because it will totally destroy our great cultural heritage.</a:t>
            </a:r>
          </a:p>
          <a:p>
            <a:r>
              <a:rPr lang="en-US" sz="1800" dirty="0" smtClean="0">
                <a:latin typeface="Franklin Gothic Medium Cond" pitchFamily="34" charset="0"/>
              </a:rPr>
              <a:t> A native language should be developed and studied much more thoroughly than a popular foreign one. At the same time, if you are inclined to success, remember to master a couple of foreign languages. </a:t>
            </a:r>
          </a:p>
          <a:p>
            <a:endParaRPr lang="ru-RU" sz="1800" dirty="0"/>
          </a:p>
        </p:txBody>
      </p:sp>
      <p:sp>
        <p:nvSpPr>
          <p:cNvPr id="4" name="TextBox 3"/>
          <p:cNvSpPr txBox="1"/>
          <p:nvPr/>
        </p:nvSpPr>
        <p:spPr>
          <a:xfrm>
            <a:off x="5500694" y="2428868"/>
            <a:ext cx="3500462" cy="3231654"/>
          </a:xfrm>
          <a:prstGeom prst="rect">
            <a:avLst/>
          </a:prstGeom>
          <a:noFill/>
        </p:spPr>
        <p:txBody>
          <a:bodyPr wrap="square" rtlCol="0">
            <a:spAutoFit/>
          </a:bodyPr>
          <a:lstStyle/>
          <a:p>
            <a:r>
              <a:rPr lang="en-US" dirty="0" smtClean="0">
                <a:latin typeface="+mn-lt"/>
              </a:rPr>
              <a:t>	</a:t>
            </a:r>
            <a:r>
              <a:rPr lang="en-US" dirty="0" smtClean="0">
                <a:solidFill>
                  <a:srgbClr val="FF0000"/>
                </a:solidFill>
                <a:latin typeface="+mn-lt"/>
              </a:rPr>
              <a:t>    </a:t>
            </a:r>
            <a:r>
              <a:rPr lang="en-US" sz="2400" dirty="0" smtClean="0">
                <a:solidFill>
                  <a:srgbClr val="FF0000"/>
                </a:solidFill>
                <a:latin typeface="+mn-lt"/>
              </a:rPr>
              <a:t>Cons</a:t>
            </a:r>
          </a:p>
          <a:p>
            <a:pPr>
              <a:buFont typeface="Arial" pitchFamily="34" charset="0"/>
              <a:buChar char="•"/>
            </a:pPr>
            <a:r>
              <a:rPr lang="en-US" dirty="0" smtClean="0">
                <a:latin typeface="+mn-lt"/>
              </a:rPr>
              <a:t>The </a:t>
            </a:r>
            <a:r>
              <a:rPr lang="ru-RU" dirty="0" smtClean="0">
                <a:latin typeface="+mn-lt"/>
              </a:rPr>
              <a:t>process of extinction of</a:t>
            </a:r>
            <a:r>
              <a:rPr lang="en-US" dirty="0" smtClean="0">
                <a:latin typeface="+mn-lt"/>
              </a:rPr>
              <a:t> </a:t>
            </a:r>
            <a:r>
              <a:rPr lang="ru-RU" dirty="0" smtClean="0">
                <a:latin typeface="+mn-lt"/>
              </a:rPr>
              <a:t>languages is objective and should not be resisted. </a:t>
            </a:r>
            <a:endParaRPr lang="en-US" dirty="0" smtClean="0">
              <a:latin typeface="+mn-lt"/>
            </a:endParaRPr>
          </a:p>
          <a:p>
            <a:endParaRPr lang="en-US" dirty="0" smtClean="0">
              <a:latin typeface="+mn-lt"/>
            </a:endParaRPr>
          </a:p>
          <a:p>
            <a:pPr>
              <a:buFont typeface="Arial" pitchFamily="34" charset="0"/>
              <a:buChar char="•"/>
            </a:pPr>
            <a:r>
              <a:rPr lang="en-US" dirty="0" smtClean="0">
                <a:latin typeface="+mn-lt"/>
              </a:rPr>
              <a:t>Native speakers of small </a:t>
            </a:r>
            <a:r>
              <a:rPr lang="ru-RU" dirty="0" smtClean="0">
                <a:latin typeface="+mn-lt"/>
              </a:rPr>
              <a:t>languages </a:t>
            </a:r>
            <a:r>
              <a:rPr lang="en-US" dirty="0" smtClean="0">
                <a:latin typeface="+mn-lt"/>
              </a:rPr>
              <a:t>turn to</a:t>
            </a:r>
            <a:r>
              <a:rPr lang="ru-RU" dirty="0" smtClean="0">
                <a:latin typeface="+mn-lt"/>
              </a:rPr>
              <a:t> </a:t>
            </a:r>
            <a:r>
              <a:rPr lang="en-US" dirty="0" smtClean="0">
                <a:latin typeface="+mn-lt"/>
              </a:rPr>
              <a:t>the </a:t>
            </a:r>
            <a:r>
              <a:rPr lang="ru-RU" dirty="0" smtClean="0">
                <a:latin typeface="+mn-lt"/>
              </a:rPr>
              <a:t>language</a:t>
            </a:r>
            <a:r>
              <a:rPr lang="en-US" dirty="0" smtClean="0">
                <a:latin typeface="+mn-lt"/>
              </a:rPr>
              <a:t>s</a:t>
            </a:r>
            <a:r>
              <a:rPr lang="ru-RU" dirty="0" smtClean="0">
                <a:latin typeface="+mn-lt"/>
              </a:rPr>
              <a:t> of  larger nation</a:t>
            </a:r>
            <a:r>
              <a:rPr lang="en-US" dirty="0" smtClean="0">
                <a:latin typeface="+mn-lt"/>
              </a:rPr>
              <a:t>s</a:t>
            </a:r>
            <a:r>
              <a:rPr lang="ru-RU" dirty="0" smtClean="0">
                <a:latin typeface="+mn-lt"/>
              </a:rPr>
              <a:t> in order to gain higher education and access to the achievements of more developed culture. </a:t>
            </a:r>
            <a:endParaRPr lang="ru-RU" dirty="0">
              <a:latin typeface="+mn-lt"/>
            </a:endParaRPr>
          </a:p>
        </p:txBody>
      </p:sp>
      <p:pic>
        <p:nvPicPr>
          <p:cNvPr id="2051" name="Picture 3" descr="C:\Users\Английский язык\Desktop\Новая папка\_DSC0003.JPG"/>
          <p:cNvPicPr>
            <a:picLocks noChangeAspect="1" noChangeArrowheads="1"/>
          </p:cNvPicPr>
          <p:nvPr/>
        </p:nvPicPr>
        <p:blipFill>
          <a:blip r:embed="rId2" cstate="print"/>
          <a:srcRect/>
          <a:stretch>
            <a:fillRect/>
          </a:stretch>
        </p:blipFill>
        <p:spPr bwMode="auto">
          <a:xfrm>
            <a:off x="785786" y="4071942"/>
            <a:ext cx="4429156" cy="26432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142853"/>
            <a:ext cx="5500726" cy="1071570"/>
          </a:xfrm>
        </p:spPr>
        <p:txBody>
          <a:bodyPr/>
          <a:lstStyle/>
          <a:p>
            <a:r>
              <a:rPr lang="en-US" dirty="0" smtClean="0">
                <a:solidFill>
                  <a:schemeClr val="tx1"/>
                </a:solidFill>
              </a:rPr>
              <a:t>	</a:t>
            </a:r>
            <a:r>
              <a:rPr lang="en-US" sz="4000" dirty="0" smtClean="0">
                <a:solidFill>
                  <a:srgbClr val="0070C0"/>
                </a:solidFill>
              </a:rPr>
              <a:t>Discussion</a:t>
            </a:r>
            <a:endParaRPr lang="ru-RU" sz="4000" dirty="0">
              <a:solidFill>
                <a:srgbClr val="0070C0"/>
              </a:solidFill>
            </a:endParaRPr>
          </a:p>
        </p:txBody>
      </p:sp>
      <p:sp>
        <p:nvSpPr>
          <p:cNvPr id="3" name="Содержимое 2"/>
          <p:cNvSpPr>
            <a:spLocks noGrp="1"/>
          </p:cNvSpPr>
          <p:nvPr>
            <p:ph idx="1"/>
          </p:nvPr>
        </p:nvSpPr>
        <p:spPr>
          <a:xfrm>
            <a:off x="285721" y="1142984"/>
            <a:ext cx="5072097" cy="2428892"/>
          </a:xfrm>
        </p:spPr>
        <p:txBody>
          <a:bodyPr/>
          <a:lstStyle/>
          <a:p>
            <a:pPr lvl="3">
              <a:buNone/>
            </a:pPr>
            <a:r>
              <a:rPr lang="en-US" sz="2400" dirty="0" smtClean="0">
                <a:solidFill>
                  <a:srgbClr val="FF0000"/>
                </a:solidFill>
                <a:latin typeface="+mj-lt"/>
              </a:rPr>
              <a:t>PROS</a:t>
            </a:r>
          </a:p>
          <a:p>
            <a:r>
              <a:rPr lang="en-US" sz="1800" dirty="0" smtClean="0">
                <a:cs typeface="Sakkal Majalla" pitchFamily="2" charset="-78"/>
              </a:rPr>
              <a:t>     Linguistic diversity is the key to the survival of our planet. Communities have come and gone throughout history, taking their languages with them.</a:t>
            </a:r>
          </a:p>
          <a:p>
            <a:r>
              <a:rPr lang="en-US" sz="1800" dirty="0" smtClean="0">
                <a:cs typeface="Sakkal Majalla" pitchFamily="2" charset="-78"/>
              </a:rPr>
              <a:t>With each loss of a language comes a loss of a culture, a loss of a way of life that deserves to be protected and treated as valuable.</a:t>
            </a:r>
            <a:endParaRPr lang="ru-RU" sz="1800" dirty="0"/>
          </a:p>
        </p:txBody>
      </p:sp>
      <p:sp>
        <p:nvSpPr>
          <p:cNvPr id="4" name="TextBox 3"/>
          <p:cNvSpPr txBox="1"/>
          <p:nvPr/>
        </p:nvSpPr>
        <p:spPr>
          <a:xfrm>
            <a:off x="5143504" y="2000240"/>
            <a:ext cx="3857652" cy="3877985"/>
          </a:xfrm>
          <a:prstGeom prst="rect">
            <a:avLst/>
          </a:prstGeom>
          <a:noFill/>
        </p:spPr>
        <p:txBody>
          <a:bodyPr wrap="square" rtlCol="0">
            <a:spAutoFit/>
          </a:bodyPr>
          <a:lstStyle/>
          <a:p>
            <a:r>
              <a:rPr lang="en-US" dirty="0" smtClean="0">
                <a:latin typeface="+mn-lt"/>
              </a:rPr>
              <a:t>	</a:t>
            </a:r>
            <a:r>
              <a:rPr lang="en-US" dirty="0" smtClean="0">
                <a:solidFill>
                  <a:srgbClr val="FF0000"/>
                </a:solidFill>
                <a:latin typeface="+mn-lt"/>
              </a:rPr>
              <a:t>    </a:t>
            </a:r>
            <a:r>
              <a:rPr lang="en-US" sz="2400" dirty="0" smtClean="0">
                <a:solidFill>
                  <a:srgbClr val="FF0000"/>
                </a:solidFill>
                <a:latin typeface="+mn-lt"/>
              </a:rPr>
              <a:t>Cons</a:t>
            </a:r>
          </a:p>
          <a:p>
            <a:pPr>
              <a:buFont typeface="Arial" pitchFamily="34" charset="0"/>
              <a:buChar char="•"/>
            </a:pPr>
            <a:r>
              <a:rPr lang="ru-RU" sz="2400" dirty="0" smtClean="0">
                <a:latin typeface="Times New Roman" pitchFamily="18" charset="0"/>
              </a:rPr>
              <a:t> </a:t>
            </a:r>
            <a:r>
              <a:rPr lang="en-US" dirty="0" smtClean="0">
                <a:latin typeface="+mn-lt"/>
              </a:rPr>
              <a:t>P</a:t>
            </a:r>
            <a:r>
              <a:rPr lang="ru-RU" dirty="0" smtClean="0">
                <a:latin typeface="+mn-lt"/>
              </a:rPr>
              <a:t>eople are very mobile, they  tr</a:t>
            </a:r>
            <a:r>
              <a:rPr lang="en-US" dirty="0" smtClean="0">
                <a:latin typeface="+mn-lt"/>
              </a:rPr>
              <a:t>avel</a:t>
            </a:r>
            <a:r>
              <a:rPr lang="ru-RU" dirty="0" smtClean="0">
                <a:latin typeface="+mn-lt"/>
              </a:rPr>
              <a:t> </a:t>
            </a:r>
            <a:r>
              <a:rPr lang="en-US" dirty="0" smtClean="0">
                <a:latin typeface="+mn-lt"/>
              </a:rPr>
              <a:t>and</a:t>
            </a:r>
            <a:r>
              <a:rPr lang="ru-RU" dirty="0" smtClean="0">
                <a:latin typeface="+mn-lt"/>
              </a:rPr>
              <a:t> mov</a:t>
            </a:r>
            <a:r>
              <a:rPr lang="en-US" dirty="0" smtClean="0">
                <a:latin typeface="+mn-lt"/>
              </a:rPr>
              <a:t>e</a:t>
            </a:r>
            <a:r>
              <a:rPr lang="ru-RU" dirty="0" smtClean="0">
                <a:latin typeface="+mn-lt"/>
              </a:rPr>
              <a:t> from country to country for work and study. This increases the role of the languages that are used as a means of international communication. </a:t>
            </a:r>
            <a:endParaRPr lang="en-US" dirty="0" smtClean="0">
              <a:latin typeface="+mn-lt"/>
            </a:endParaRPr>
          </a:p>
          <a:p>
            <a:endParaRPr lang="en-US" dirty="0" smtClean="0">
              <a:latin typeface="+mn-lt"/>
            </a:endParaRPr>
          </a:p>
          <a:p>
            <a:pPr>
              <a:buFont typeface="Arial" pitchFamily="34" charset="0"/>
              <a:buChar char="•"/>
            </a:pPr>
            <a:r>
              <a:rPr lang="en-US" dirty="0" smtClean="0">
                <a:latin typeface="+mn-lt"/>
              </a:rPr>
              <a:t>D</a:t>
            </a:r>
            <a:r>
              <a:rPr lang="ru-RU" dirty="0" smtClean="0">
                <a:latin typeface="+mn-lt"/>
              </a:rPr>
              <a:t>espite the fact that the Finnish language is the official language of Finland and is spoken by more than five million people,  all Finnish young people speak English</a:t>
            </a:r>
            <a:r>
              <a:rPr lang="en-US" dirty="0" smtClean="0">
                <a:latin typeface="+mn-lt"/>
              </a:rPr>
              <a:t> well.</a:t>
            </a:r>
          </a:p>
        </p:txBody>
      </p:sp>
      <p:pic>
        <p:nvPicPr>
          <p:cNvPr id="3074" name="Picture 2" descr="C:\Users\Английский язык\Desktop\Новая папка\_DSC0005.JPG"/>
          <p:cNvPicPr>
            <a:picLocks noChangeAspect="1" noChangeArrowheads="1"/>
          </p:cNvPicPr>
          <p:nvPr/>
        </p:nvPicPr>
        <p:blipFill>
          <a:blip r:embed="rId2" cstate="print"/>
          <a:srcRect/>
          <a:stretch>
            <a:fillRect/>
          </a:stretch>
        </p:blipFill>
        <p:spPr bwMode="auto">
          <a:xfrm>
            <a:off x="857224" y="3929066"/>
            <a:ext cx="4143404" cy="25717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142853"/>
            <a:ext cx="5500726" cy="1071570"/>
          </a:xfrm>
        </p:spPr>
        <p:txBody>
          <a:bodyPr/>
          <a:lstStyle/>
          <a:p>
            <a:r>
              <a:rPr lang="en-US" dirty="0" smtClean="0">
                <a:solidFill>
                  <a:schemeClr val="tx1"/>
                </a:solidFill>
              </a:rPr>
              <a:t>	</a:t>
            </a:r>
            <a:r>
              <a:rPr lang="en-US" sz="4000" dirty="0" smtClean="0">
                <a:solidFill>
                  <a:srgbClr val="0070C0"/>
                </a:solidFill>
              </a:rPr>
              <a:t>Discussion</a:t>
            </a:r>
            <a:endParaRPr lang="ru-RU" sz="4000" dirty="0">
              <a:solidFill>
                <a:srgbClr val="0070C0"/>
              </a:solidFill>
            </a:endParaRPr>
          </a:p>
        </p:txBody>
      </p:sp>
      <p:sp>
        <p:nvSpPr>
          <p:cNvPr id="3" name="Содержимое 2"/>
          <p:cNvSpPr>
            <a:spLocks noGrp="1"/>
          </p:cNvSpPr>
          <p:nvPr>
            <p:ph idx="1"/>
          </p:nvPr>
        </p:nvSpPr>
        <p:spPr>
          <a:xfrm>
            <a:off x="285721" y="1142984"/>
            <a:ext cx="4071965" cy="2428892"/>
          </a:xfrm>
        </p:spPr>
        <p:txBody>
          <a:bodyPr/>
          <a:lstStyle/>
          <a:p>
            <a:pPr lvl="1" algn="just">
              <a:buNone/>
            </a:pPr>
            <a:r>
              <a:rPr lang="en-US" sz="2000" dirty="0" smtClean="0">
                <a:solidFill>
                  <a:srgbClr val="FF0000"/>
                </a:solidFill>
              </a:rPr>
              <a:t>               PROS</a:t>
            </a:r>
          </a:p>
          <a:p>
            <a:pPr algn="just"/>
            <a:r>
              <a:rPr lang="en-US" sz="1800" dirty="0" smtClean="0">
                <a:effectLst>
                  <a:outerShdw blurRad="38100" dist="38100" dir="2700000" algn="tl">
                    <a:srgbClr val="000000">
                      <a:alpha val="43137"/>
                    </a:srgbClr>
                  </a:outerShdw>
                </a:effectLst>
              </a:rPr>
              <a:t>We must admire these people who managed to save their native language. </a:t>
            </a:r>
          </a:p>
          <a:p>
            <a:pPr algn="just"/>
            <a:r>
              <a:rPr lang="en-US" sz="1800" dirty="0" smtClean="0">
                <a:effectLst>
                  <a:outerShdw blurRad="38100" dist="38100" dir="2700000" algn="tl">
                    <a:srgbClr val="000000">
                      <a:alpha val="43137"/>
                    </a:srgbClr>
                  </a:outerShdw>
                </a:effectLst>
              </a:rPr>
              <a:t>We must follow the example of the areas, where native languages are studied.</a:t>
            </a:r>
          </a:p>
          <a:p>
            <a:pPr lvl="3">
              <a:buNone/>
            </a:pPr>
            <a:endParaRPr lang="en-US" sz="1800" dirty="0" smtClean="0">
              <a:solidFill>
                <a:srgbClr val="FF0000"/>
              </a:solidFill>
              <a:latin typeface="+mj-lt"/>
            </a:endParaRPr>
          </a:p>
        </p:txBody>
      </p:sp>
      <p:sp>
        <p:nvSpPr>
          <p:cNvPr id="4" name="TextBox 3"/>
          <p:cNvSpPr txBox="1"/>
          <p:nvPr/>
        </p:nvSpPr>
        <p:spPr>
          <a:xfrm>
            <a:off x="4714876" y="1000108"/>
            <a:ext cx="4286280" cy="2400657"/>
          </a:xfrm>
          <a:prstGeom prst="rect">
            <a:avLst/>
          </a:prstGeom>
          <a:noFill/>
        </p:spPr>
        <p:txBody>
          <a:bodyPr wrap="square" rtlCol="0">
            <a:spAutoFit/>
          </a:bodyPr>
          <a:lstStyle/>
          <a:p>
            <a:r>
              <a:rPr lang="en-US" dirty="0" smtClean="0">
                <a:latin typeface="+mn-lt"/>
              </a:rPr>
              <a:t>	</a:t>
            </a:r>
            <a:r>
              <a:rPr lang="en-US" b="1" dirty="0" smtClean="0">
                <a:latin typeface="+mn-lt"/>
              </a:rPr>
              <a:t>	</a:t>
            </a:r>
            <a:r>
              <a:rPr lang="en-US" sz="2400" b="1" dirty="0" smtClean="0">
                <a:solidFill>
                  <a:srgbClr val="FF0000"/>
                </a:solidFill>
                <a:latin typeface="+mn-lt"/>
              </a:rPr>
              <a:t>Cons</a:t>
            </a:r>
          </a:p>
          <a:p>
            <a:pPr>
              <a:buFont typeface="Arial" pitchFamily="34" charset="0"/>
              <a:buChar char="•"/>
            </a:pPr>
            <a:r>
              <a:rPr lang="ru-RU" b="1" dirty="0" smtClean="0">
                <a:latin typeface="+mn-lt"/>
              </a:rPr>
              <a:t> </a:t>
            </a:r>
            <a:r>
              <a:rPr lang="en-US" b="1" dirty="0" smtClean="0">
                <a:latin typeface="+mn-lt"/>
              </a:rPr>
              <a:t>L</a:t>
            </a:r>
            <a:r>
              <a:rPr lang="ru-RU" b="1" dirty="0" smtClean="0">
                <a:latin typeface="+mn-lt"/>
              </a:rPr>
              <a:t>arge languages are attractive </a:t>
            </a:r>
            <a:r>
              <a:rPr lang="en-US" b="1" dirty="0" smtClean="0">
                <a:latin typeface="+mn-lt"/>
              </a:rPr>
              <a:t>because </a:t>
            </a:r>
            <a:r>
              <a:rPr lang="ru-RU" b="1" dirty="0" smtClean="0">
                <a:latin typeface="+mn-lt"/>
              </a:rPr>
              <a:t>they are used in science and culture and in mass media. </a:t>
            </a:r>
            <a:r>
              <a:rPr lang="en-US" b="1" dirty="0" smtClean="0">
                <a:latin typeface="+mn-lt"/>
              </a:rPr>
              <a:t>M</a:t>
            </a:r>
            <a:r>
              <a:rPr lang="ru-RU" b="1" dirty="0" smtClean="0">
                <a:latin typeface="+mn-lt"/>
              </a:rPr>
              <a:t>inority languages are  the languages of the local press</a:t>
            </a:r>
            <a:r>
              <a:rPr lang="en-US" b="1" dirty="0" smtClean="0">
                <a:latin typeface="+mn-lt"/>
              </a:rPr>
              <a:t>.</a:t>
            </a:r>
          </a:p>
          <a:p>
            <a:pPr>
              <a:buFont typeface="Arial" pitchFamily="34" charset="0"/>
              <a:buChar char="•"/>
            </a:pPr>
            <a:r>
              <a:rPr lang="en-US" b="1" dirty="0" smtClean="0">
                <a:latin typeface="+mn-lt"/>
              </a:rPr>
              <a:t> The less languages the less misunderstanding in the world.</a:t>
            </a:r>
            <a:endParaRPr lang="ru-RU" b="1" dirty="0">
              <a:latin typeface="+mn-lt"/>
            </a:endParaRPr>
          </a:p>
        </p:txBody>
      </p:sp>
      <p:pic>
        <p:nvPicPr>
          <p:cNvPr id="4098" name="Picture 2" descr="C:\Users\Английский язык\Desktop\Новая папка\_DSC0013.JPG"/>
          <p:cNvPicPr>
            <a:picLocks noChangeAspect="1" noChangeArrowheads="1"/>
          </p:cNvPicPr>
          <p:nvPr/>
        </p:nvPicPr>
        <p:blipFill>
          <a:blip r:embed="rId2" cstate="print"/>
          <a:srcRect/>
          <a:stretch>
            <a:fillRect/>
          </a:stretch>
        </p:blipFill>
        <p:spPr bwMode="auto">
          <a:xfrm>
            <a:off x="571472" y="3786190"/>
            <a:ext cx="3429024" cy="2786082"/>
          </a:xfrm>
          <a:prstGeom prst="rect">
            <a:avLst/>
          </a:prstGeom>
          <a:noFill/>
        </p:spPr>
      </p:pic>
      <p:pic>
        <p:nvPicPr>
          <p:cNvPr id="4099" name="Picture 3" descr="C:\Users\Английский язык\Desktop\Новая папка\_DSC0021.JPG"/>
          <p:cNvPicPr>
            <a:picLocks noChangeAspect="1" noChangeArrowheads="1"/>
          </p:cNvPicPr>
          <p:nvPr/>
        </p:nvPicPr>
        <p:blipFill>
          <a:blip r:embed="rId3" cstate="print"/>
          <a:srcRect/>
          <a:stretch>
            <a:fillRect/>
          </a:stretch>
        </p:blipFill>
        <p:spPr bwMode="auto">
          <a:xfrm>
            <a:off x="5286380" y="4071942"/>
            <a:ext cx="3643338" cy="22860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835150" y="115888"/>
            <a:ext cx="6553200" cy="792162"/>
          </a:xfrm>
        </p:spPr>
        <p:txBody>
          <a:bodyPr/>
          <a:lstStyle/>
          <a:p>
            <a:r>
              <a:rPr lang="en-US" dirty="0" smtClean="0">
                <a:solidFill>
                  <a:schemeClr val="tx1"/>
                </a:solidFill>
              </a:rPr>
              <a:t>		</a:t>
            </a:r>
            <a:r>
              <a:rPr lang="en-US" sz="4400" dirty="0" smtClean="0">
                <a:solidFill>
                  <a:srgbClr val="0070C0"/>
                </a:solidFill>
              </a:rPr>
              <a:t>Conclusion</a:t>
            </a:r>
            <a:endParaRPr lang="ru-RU" sz="4400" dirty="0">
              <a:solidFill>
                <a:srgbClr val="0070C0"/>
              </a:solidFill>
            </a:endParaRPr>
          </a:p>
        </p:txBody>
      </p:sp>
      <p:sp>
        <p:nvSpPr>
          <p:cNvPr id="267267" name="Rectangle 3"/>
          <p:cNvSpPr>
            <a:spLocks noGrp="1" noChangeArrowheads="1"/>
          </p:cNvSpPr>
          <p:nvPr>
            <p:ph type="body" idx="1"/>
          </p:nvPr>
        </p:nvSpPr>
        <p:spPr>
          <a:xfrm>
            <a:off x="1835150" y="908050"/>
            <a:ext cx="7166005" cy="5543550"/>
          </a:xfrm>
        </p:spPr>
        <p:txBody>
          <a:bodyPr/>
          <a:lstStyle/>
          <a:p>
            <a:pPr>
              <a:buNone/>
            </a:pPr>
            <a:r>
              <a:rPr lang="en-US" dirty="0" smtClean="0"/>
              <a:t> A human should never forget his </a:t>
            </a:r>
            <a:r>
              <a:rPr lang="en-US" dirty="0" smtClean="0">
                <a:solidFill>
                  <a:srgbClr val="FF0000"/>
                </a:solidFill>
              </a:rPr>
              <a:t>Mother</a:t>
            </a:r>
            <a:r>
              <a:rPr lang="en-US" dirty="0" smtClean="0"/>
              <a:t>, </a:t>
            </a:r>
            <a:r>
              <a:rPr lang="en-US" dirty="0" smtClean="0">
                <a:solidFill>
                  <a:srgbClr val="FF0000"/>
                </a:solidFill>
              </a:rPr>
              <a:t>Motherland</a:t>
            </a:r>
            <a:r>
              <a:rPr lang="en-US" dirty="0" smtClean="0"/>
              <a:t> and </a:t>
            </a:r>
            <a:r>
              <a:rPr lang="en-US" dirty="0" smtClean="0">
                <a:solidFill>
                  <a:srgbClr val="FF0000"/>
                </a:solidFill>
              </a:rPr>
              <a:t>Mother Tongue</a:t>
            </a:r>
            <a:r>
              <a:rPr lang="en-US" dirty="0" smtClean="0"/>
              <a:t>!</a:t>
            </a:r>
          </a:p>
          <a:p>
            <a:pPr>
              <a:buNone/>
            </a:pPr>
            <a:endParaRPr lang="en-US" dirty="0" smtClean="0"/>
          </a:p>
          <a:p>
            <a:pPr>
              <a:buNone/>
            </a:pPr>
            <a:r>
              <a:rPr lang="en-US" dirty="0" smtClean="0">
                <a:solidFill>
                  <a:srgbClr val="FF0000"/>
                </a:solidFill>
              </a:rPr>
              <a:t>TO BE </a:t>
            </a:r>
            <a:r>
              <a:rPr lang="en-US" dirty="0" smtClean="0"/>
              <a:t>to the languages of </a:t>
            </a:r>
            <a:r>
              <a:rPr lang="en-US" smtClean="0"/>
              <a:t>ethnic minorities!</a:t>
            </a:r>
            <a:endParaRPr lang="en-US" dirty="0" smtClean="0"/>
          </a:p>
          <a:p>
            <a:pPr>
              <a:buNone/>
            </a:pPr>
            <a:r>
              <a:rPr lang="en-US" dirty="0" smtClean="0">
                <a:solidFill>
                  <a:srgbClr val="FF0000"/>
                </a:solidFill>
              </a:rPr>
              <a:t>NOT TO BE </a:t>
            </a:r>
            <a:r>
              <a:rPr lang="en-US" dirty="0" smtClean="0"/>
              <a:t>to the cultural imperalism!</a:t>
            </a:r>
          </a:p>
          <a:p>
            <a:pPr>
              <a:buNone/>
            </a:pPr>
            <a:endParaRPr lang="en-US" dirty="0" smtClean="0"/>
          </a:p>
          <a:p>
            <a:pPr>
              <a:buNone/>
            </a:pPr>
            <a:r>
              <a:rPr lang="en-US" dirty="0" smtClean="0"/>
              <a:t>			 </a:t>
            </a:r>
            <a:endParaRPr lang="ru-RU" dirty="0"/>
          </a:p>
        </p:txBody>
      </p:sp>
      <p:pic>
        <p:nvPicPr>
          <p:cNvPr id="4" name="Рисунок 3" descr="02-21-2013motherlanguage.jpg"/>
          <p:cNvPicPr>
            <a:picLocks noChangeAspect="1"/>
          </p:cNvPicPr>
          <p:nvPr/>
        </p:nvPicPr>
        <p:blipFill>
          <a:blip r:embed="rId3" cstate="print"/>
          <a:stretch>
            <a:fillRect/>
          </a:stretch>
        </p:blipFill>
        <p:spPr>
          <a:xfrm>
            <a:off x="2500298" y="3500438"/>
            <a:ext cx="5594964" cy="31432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835150" y="115888"/>
            <a:ext cx="6553200" cy="792162"/>
          </a:xfrm>
        </p:spPr>
        <p:txBody>
          <a:bodyPr/>
          <a:lstStyle/>
          <a:p>
            <a:r>
              <a:rPr lang="en-US" dirty="0" smtClean="0">
                <a:solidFill>
                  <a:schemeClr val="tx1"/>
                </a:solidFill>
              </a:rPr>
              <a:t>			</a:t>
            </a:r>
            <a:r>
              <a:rPr lang="en-US" sz="4400" dirty="0" smtClean="0">
                <a:solidFill>
                  <a:srgbClr val="0070C0"/>
                </a:solidFill>
              </a:rPr>
              <a:t>Outline </a:t>
            </a:r>
            <a:endParaRPr lang="ru-RU" sz="4400" dirty="0">
              <a:solidFill>
                <a:srgbClr val="0070C0"/>
              </a:solidFill>
            </a:endParaRPr>
          </a:p>
        </p:txBody>
      </p:sp>
      <p:sp>
        <p:nvSpPr>
          <p:cNvPr id="267267" name="Rectangle 3"/>
          <p:cNvSpPr>
            <a:spLocks noGrp="1" noChangeArrowheads="1"/>
          </p:cNvSpPr>
          <p:nvPr>
            <p:ph type="body" idx="1"/>
          </p:nvPr>
        </p:nvSpPr>
        <p:spPr>
          <a:xfrm>
            <a:off x="1835150" y="1071546"/>
            <a:ext cx="7166005" cy="5380054"/>
          </a:xfrm>
        </p:spPr>
        <p:txBody>
          <a:bodyPr/>
          <a:lstStyle/>
          <a:p>
            <a:pPr>
              <a:buFont typeface="Wingdings" pitchFamily="2" charset="2"/>
              <a:buChar char="Ø"/>
            </a:pPr>
            <a:r>
              <a:rPr lang="en-US" sz="2400" dirty="0" smtClean="0"/>
              <a:t>Introduction</a:t>
            </a:r>
          </a:p>
          <a:p>
            <a:pPr>
              <a:buFont typeface="Wingdings" pitchFamily="2" charset="2"/>
              <a:buChar char="Ø"/>
            </a:pPr>
            <a:r>
              <a:rPr lang="en-US" sz="2400" dirty="0" smtClean="0"/>
              <a:t>Elements of Ethnicity</a:t>
            </a:r>
          </a:p>
          <a:p>
            <a:pPr>
              <a:buFont typeface="Wingdings" pitchFamily="2" charset="2"/>
              <a:buChar char="Ø"/>
            </a:pPr>
            <a:r>
              <a:rPr lang="en-US" sz="2400" dirty="0" smtClean="0"/>
              <a:t> Languages of the World</a:t>
            </a:r>
          </a:p>
          <a:p>
            <a:pPr>
              <a:buFont typeface="Wingdings" pitchFamily="2" charset="2"/>
              <a:buChar char="Ø"/>
            </a:pPr>
            <a:r>
              <a:rPr lang="en-US" sz="2400" dirty="0" smtClean="0"/>
              <a:t>The Indo-European Family</a:t>
            </a:r>
          </a:p>
          <a:p>
            <a:pPr>
              <a:buFont typeface="Wingdings" pitchFamily="2" charset="2"/>
              <a:buChar char="Ø"/>
            </a:pPr>
            <a:r>
              <a:rPr lang="en-US" sz="2400" dirty="0" smtClean="0"/>
              <a:t>Endangered Languages</a:t>
            </a:r>
          </a:p>
          <a:p>
            <a:pPr>
              <a:buFont typeface="Wingdings" pitchFamily="2" charset="2"/>
              <a:buChar char="Ø"/>
            </a:pPr>
            <a:r>
              <a:rPr lang="en-US" sz="2400" dirty="0" smtClean="0"/>
              <a:t>Levels of Endangerment</a:t>
            </a:r>
          </a:p>
          <a:p>
            <a:pPr>
              <a:buFont typeface="Wingdings" pitchFamily="2" charset="2"/>
              <a:buChar char="Ø"/>
            </a:pPr>
            <a:r>
              <a:rPr lang="en-US" sz="2400" dirty="0" smtClean="0"/>
              <a:t>Causes of Language Loss</a:t>
            </a:r>
          </a:p>
          <a:p>
            <a:pPr>
              <a:buFont typeface="Wingdings" pitchFamily="2" charset="2"/>
              <a:buChar char="Ø"/>
            </a:pPr>
            <a:r>
              <a:rPr lang="en-US" sz="2400" dirty="0" smtClean="0"/>
              <a:t>Effects of Language Loss</a:t>
            </a:r>
            <a:endParaRPr lang="ru-RU" sz="2400" dirty="0" smtClean="0"/>
          </a:p>
          <a:p>
            <a:pPr>
              <a:buFont typeface="Wingdings" pitchFamily="2" charset="2"/>
              <a:buChar char="Ø"/>
            </a:pPr>
            <a:r>
              <a:rPr lang="en-US" sz="2400" dirty="0" smtClean="0"/>
              <a:t>Cosmopolitanism</a:t>
            </a:r>
          </a:p>
          <a:p>
            <a:pPr>
              <a:buFont typeface="Wingdings" pitchFamily="2" charset="2"/>
              <a:buChar char="Ø"/>
            </a:pPr>
            <a:r>
              <a:rPr lang="en-US" sz="2400" dirty="0" smtClean="0">
                <a:solidFill>
                  <a:srgbClr val="FF0000"/>
                </a:solidFill>
              </a:rPr>
              <a:t>Discussion</a:t>
            </a:r>
            <a:r>
              <a:rPr lang="en-US" sz="2400" dirty="0" smtClean="0"/>
              <a:t> “Languages of ethnic minorities: Pros and Cons”.</a:t>
            </a:r>
          </a:p>
          <a:p>
            <a:pPr>
              <a:buFont typeface="Wingdings" pitchFamily="2" charset="2"/>
              <a:buChar char="Ø"/>
            </a:pPr>
            <a:r>
              <a:rPr lang="en-US" sz="2400" dirty="0" smtClean="0"/>
              <a:t>Conclusion </a:t>
            </a:r>
          </a:p>
          <a:p>
            <a:pPr>
              <a:buFont typeface="Wingdings" pitchFamily="2" charset="2"/>
              <a:buChar char="Ø"/>
            </a:pPr>
            <a:endParaRPr lang="en-US" sz="2400" dirty="0" smtClean="0"/>
          </a:p>
          <a:p>
            <a:pPr>
              <a:buNone/>
            </a:pPr>
            <a:r>
              <a:rPr lang="en-US" sz="2400" dirty="0" smtClean="0"/>
              <a:t> </a:t>
            </a:r>
          </a:p>
          <a:p>
            <a:pPr>
              <a:buNone/>
            </a:pPr>
            <a:r>
              <a:rPr lang="en-US" sz="2400" dirty="0" smtClean="0"/>
              <a:t>			 </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835150" y="115888"/>
            <a:ext cx="6553200" cy="792162"/>
          </a:xfrm>
        </p:spPr>
        <p:txBody>
          <a:bodyPr/>
          <a:lstStyle/>
          <a:p>
            <a:r>
              <a:rPr lang="en-US" dirty="0" smtClean="0">
                <a:solidFill>
                  <a:schemeClr val="tx1"/>
                </a:solidFill>
              </a:rPr>
              <a:t>		</a:t>
            </a:r>
            <a:r>
              <a:rPr lang="en-US" sz="4400" dirty="0" smtClean="0">
                <a:solidFill>
                  <a:srgbClr val="0070C0"/>
                </a:solidFill>
              </a:rPr>
              <a:t>Introduction</a:t>
            </a:r>
            <a:endParaRPr lang="ru-RU" sz="4400" dirty="0">
              <a:solidFill>
                <a:srgbClr val="0070C0"/>
              </a:solidFill>
            </a:endParaRPr>
          </a:p>
        </p:txBody>
      </p:sp>
      <p:sp>
        <p:nvSpPr>
          <p:cNvPr id="267267" name="Rectangle 3"/>
          <p:cNvSpPr>
            <a:spLocks noGrp="1" noChangeArrowheads="1"/>
          </p:cNvSpPr>
          <p:nvPr>
            <p:ph type="body" idx="1"/>
          </p:nvPr>
        </p:nvSpPr>
        <p:spPr>
          <a:xfrm>
            <a:off x="1835151" y="908050"/>
            <a:ext cx="6985000" cy="5543550"/>
          </a:xfrm>
        </p:spPr>
        <p:txBody>
          <a:bodyPr/>
          <a:lstStyle/>
          <a:p>
            <a:r>
              <a:rPr lang="en-US" sz="1800" dirty="0" smtClean="0"/>
              <a:t>Many people know that the extinction of languages is a process that takes place nearly everywhere in the world. The rich variety of languages that must have existed in the past is diminishing and the number of languages is being reduced rapidly.</a:t>
            </a:r>
          </a:p>
          <a:p>
            <a:pPr>
              <a:buNone/>
            </a:pPr>
            <a:r>
              <a:rPr lang="en-US" sz="1800" dirty="0" smtClean="0"/>
              <a:t>		</a:t>
            </a:r>
            <a:r>
              <a:rPr lang="en-US" sz="1800" dirty="0" smtClean="0">
                <a:solidFill>
                  <a:srgbClr val="FF0000"/>
                </a:solidFill>
              </a:rPr>
              <a:t>Should we worry about it all or be glad meeting these circumstances  in our progress towards the monolingual world?</a:t>
            </a:r>
          </a:p>
          <a:p>
            <a:pPr>
              <a:buNone/>
            </a:pPr>
            <a:r>
              <a:rPr lang="en-US" sz="1800" dirty="0" smtClean="0">
                <a:solidFill>
                  <a:srgbClr val="FF0000"/>
                </a:solidFill>
              </a:rPr>
              <a:t>		</a:t>
            </a:r>
          </a:p>
          <a:p>
            <a:pPr>
              <a:buNone/>
            </a:pPr>
            <a:r>
              <a:rPr lang="en-US" sz="1800" dirty="0" smtClean="0"/>
              <a:t>		 </a:t>
            </a:r>
            <a:endParaRPr lang="ru-RU" sz="1800" dirty="0"/>
          </a:p>
        </p:txBody>
      </p:sp>
      <p:pic>
        <p:nvPicPr>
          <p:cNvPr id="4" name="Рисунок 3" descr="http://monitor.espec.ws/files/hugeq_137.jpg"/>
          <p:cNvPicPr/>
          <p:nvPr/>
        </p:nvPicPr>
        <p:blipFill>
          <a:blip r:embed="rId3"/>
          <a:srcRect/>
          <a:stretch>
            <a:fillRect/>
          </a:stretch>
        </p:blipFill>
        <p:spPr bwMode="auto">
          <a:xfrm>
            <a:off x="2766984" y="3071810"/>
            <a:ext cx="5591229" cy="34290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ll-world-flags-with-names-gif-all-1950707819.jpg"/>
          <p:cNvPicPr>
            <a:picLocks noChangeAspect="1"/>
          </p:cNvPicPr>
          <p:nvPr/>
        </p:nvPicPr>
        <p:blipFill>
          <a:blip r:embed="rId2" cstate="print"/>
          <a:stretch>
            <a:fillRect/>
          </a:stretch>
        </p:blipFill>
        <p:spPr>
          <a:xfrm>
            <a:off x="0" y="-243408"/>
            <a:ext cx="9144000" cy="710140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Заголовок 1"/>
          <p:cNvSpPr>
            <a:spLocks noGrp="1"/>
          </p:cNvSpPr>
          <p:nvPr>
            <p:ph type="title"/>
          </p:nvPr>
        </p:nvSpPr>
        <p:spPr>
          <a:xfrm>
            <a:off x="214282" y="260648"/>
            <a:ext cx="8616534" cy="706090"/>
          </a:xfrm>
          <a:solidFill>
            <a:schemeClr val="bg1"/>
          </a:solidFill>
        </p:spPr>
        <p:txBody>
          <a:bodyPr>
            <a:normAutofit/>
          </a:bodyPr>
          <a:lstStyle/>
          <a:p>
            <a:r>
              <a:rPr lang="en-US" sz="4000" b="1" dirty="0" smtClean="0">
                <a:solidFill>
                  <a:schemeClr val="tx1"/>
                </a:solidFill>
              </a:rPr>
              <a:t>	     </a:t>
            </a:r>
            <a:r>
              <a:rPr lang="en-US" sz="4000" dirty="0" smtClean="0">
                <a:solidFill>
                  <a:srgbClr val="0070C0"/>
                </a:solidFill>
              </a:rPr>
              <a:t>Elements of Ethnicity</a:t>
            </a:r>
            <a:endParaRPr lang="ru-RU" sz="4000" dirty="0">
              <a:solidFill>
                <a:srgbClr val="0070C0"/>
              </a:solidFill>
            </a:endParaRPr>
          </a:p>
        </p:txBody>
      </p:sp>
      <p:sp>
        <p:nvSpPr>
          <p:cNvPr id="3" name="Содержимое 2"/>
          <p:cNvSpPr>
            <a:spLocks noGrp="1"/>
          </p:cNvSpPr>
          <p:nvPr>
            <p:ph sz="quarter" idx="1"/>
          </p:nvPr>
        </p:nvSpPr>
        <p:spPr>
          <a:xfrm>
            <a:off x="467544" y="1447800"/>
            <a:ext cx="8219256" cy="4572000"/>
          </a:xfrm>
          <a:blipFill>
            <a:blip r:embed="rId3" cstate="print"/>
            <a:tile tx="0" ty="0" sx="100000" sy="100000" flip="none" algn="tl"/>
          </a:blipFill>
        </p:spPr>
        <p:txBody>
          <a:bodyPr>
            <a:normAutofit/>
          </a:bodyPr>
          <a:lstStyle/>
          <a:p>
            <a:pPr algn="just">
              <a:buFont typeface="Wingdings" pitchFamily="2" charset="2"/>
              <a:buChar char="v"/>
            </a:pPr>
            <a:r>
              <a:rPr lang="en-US" sz="1800" u="sng" dirty="0" smtClean="0">
                <a:latin typeface="+mj-lt"/>
              </a:rPr>
              <a:t>Ethnicity</a:t>
            </a:r>
            <a:r>
              <a:rPr lang="en-US" sz="1800" dirty="0" smtClean="0">
                <a:latin typeface="+mj-lt"/>
              </a:rPr>
              <a:t> is a group of people whose members are identified with each other, through one common heritage, often consisting of one common language and an ideology which stresses a common ancestry or endogamy.</a:t>
            </a:r>
          </a:p>
          <a:p>
            <a:pPr algn="just">
              <a:buNone/>
            </a:pPr>
            <a:endParaRPr lang="en-US" sz="1800" dirty="0" smtClean="0">
              <a:latin typeface="+mj-lt"/>
            </a:endParaRPr>
          </a:p>
          <a:p>
            <a:pPr algn="just">
              <a:buFont typeface="Wingdings" pitchFamily="2" charset="2"/>
              <a:buChar char="v"/>
            </a:pPr>
            <a:r>
              <a:rPr lang="en-US" sz="1800" dirty="0" smtClean="0">
                <a:latin typeface="+mj-lt"/>
              </a:rPr>
              <a:t>A person’s </a:t>
            </a:r>
            <a:r>
              <a:rPr lang="en-US" sz="1800" u="sng" dirty="0" smtClean="0">
                <a:latin typeface="+mj-lt"/>
              </a:rPr>
              <a:t>ethnic background </a:t>
            </a:r>
            <a:r>
              <a:rPr lang="en-US" sz="1800" dirty="0" smtClean="0">
                <a:latin typeface="+mj-lt"/>
              </a:rPr>
              <a:t>usually refers to their race, as well as nationality with which they identify. It can also refer to such factors as one’s religious or cultural background, as well as the language one speaks.</a:t>
            </a:r>
          </a:p>
          <a:p>
            <a:pPr algn="just">
              <a:buNone/>
            </a:pPr>
            <a:endParaRPr lang="en-US" sz="1800" dirty="0" smtClean="0">
              <a:latin typeface="+mj-lt"/>
            </a:endParaRPr>
          </a:p>
          <a:p>
            <a:pPr algn="just">
              <a:buFont typeface="Wingdings" pitchFamily="2" charset="2"/>
              <a:buChar char="v"/>
            </a:pPr>
            <a:r>
              <a:rPr lang="en-US" sz="1800" dirty="0" smtClean="0">
                <a:latin typeface="+mj-lt"/>
                <a:ea typeface="Adobe Fan Heiti Std B" pitchFamily="34" charset="-128"/>
              </a:rPr>
              <a:t> </a:t>
            </a:r>
            <a:r>
              <a:rPr lang="en-US" sz="1800" u="sng" dirty="0" smtClean="0">
                <a:latin typeface="+mj-lt"/>
                <a:ea typeface="Adobe Fan Heiti Std B" pitchFamily="34" charset="-128"/>
              </a:rPr>
              <a:t>Ethnic group </a:t>
            </a:r>
            <a:r>
              <a:rPr lang="en-US" sz="1800" dirty="0" smtClean="0">
                <a:latin typeface="+mj-lt"/>
                <a:ea typeface="Adobe Fan Heiti Std B" pitchFamily="34" charset="-128"/>
              </a:rPr>
              <a:t>is a social group of people who identify with each other based on common ancestral, cultural, social, or national experience. Membership of an ethnic group tends to be associated with shared cultural heritage, ancestry, history, homeland, dialect, or ideology, and with symbolic systems such as mythology and ritual, cuisine, dressing style, physical appearance, etc.</a:t>
            </a:r>
            <a:endParaRPr lang="ru-RU" sz="1800" dirty="0" smtClean="0">
              <a:latin typeface="+mj-lt"/>
              <a:ea typeface="Adobe Fan Heiti Std B" pitchFamily="34" charset="-128"/>
            </a:endParaRPr>
          </a:p>
          <a:p>
            <a:pPr algn="just">
              <a:buFont typeface="Wingdings" pitchFamily="2" charset="2"/>
              <a:buChar char="v"/>
            </a:pPr>
            <a:endParaRPr lang="ru-RU" sz="1800" dirty="0">
              <a:latin typeface="+mj-lt"/>
            </a:endParaRP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357166"/>
            <a:ext cx="6500826" cy="928695"/>
          </a:xfrm>
        </p:spPr>
        <p:txBody>
          <a:bodyPr/>
          <a:lstStyle/>
          <a:p>
            <a:r>
              <a:rPr lang="en-US" dirty="0" smtClean="0">
                <a:solidFill>
                  <a:srgbClr val="0070C0"/>
                </a:solidFill>
              </a:rPr>
              <a:t>Languages of the World</a:t>
            </a:r>
            <a:endParaRPr lang="ru-RU" dirty="0">
              <a:solidFill>
                <a:srgbClr val="0070C0"/>
              </a:solidFill>
            </a:endParaRPr>
          </a:p>
        </p:txBody>
      </p:sp>
      <p:sp>
        <p:nvSpPr>
          <p:cNvPr id="3" name="Содержимое 2"/>
          <p:cNvSpPr>
            <a:spLocks noGrp="1"/>
          </p:cNvSpPr>
          <p:nvPr>
            <p:ph idx="1"/>
          </p:nvPr>
        </p:nvSpPr>
        <p:spPr>
          <a:xfrm>
            <a:off x="428596" y="1214422"/>
            <a:ext cx="8358246" cy="3071834"/>
          </a:xfrm>
        </p:spPr>
        <p:txBody>
          <a:bodyPr/>
          <a:lstStyle/>
          <a:p>
            <a:pPr algn="just">
              <a:buNone/>
            </a:pPr>
            <a:endParaRPr lang="en-US" sz="1800" dirty="0" smtClean="0">
              <a:cs typeface="Adobe Hebrew" pitchFamily="18" charset="-79"/>
            </a:endParaRPr>
          </a:p>
          <a:p>
            <a:pPr algn="just">
              <a:buFont typeface="Arial" pitchFamily="34" charset="0"/>
              <a:buChar char="•"/>
            </a:pPr>
            <a:r>
              <a:rPr lang="en-US" sz="1800" dirty="0" smtClean="0"/>
              <a:t>The total number of contemporary languages in the world is not known, and it is not well defined what constitutes a separate language as opposed to a dialect. The number of known languages varies over time as some of them become extinct and others are newly discovered.</a:t>
            </a:r>
          </a:p>
          <a:p>
            <a:pPr algn="just">
              <a:buFont typeface="Arial" pitchFamily="34" charset="0"/>
              <a:buChar char="•"/>
            </a:pPr>
            <a:r>
              <a:rPr lang="en-US" sz="1800" dirty="0" smtClean="0"/>
              <a:t>The global tendency that has been observed over the past decades is clearly towards smaller languages to die out because of the spread of a few world languages, led by English, but also by the Chinese, Spanish or French language. According to estimates, about 70 per cent of the world population speak 11 languages.  </a:t>
            </a:r>
          </a:p>
          <a:p>
            <a:pPr algn="just">
              <a:buFont typeface="Arial" pitchFamily="34" charset="0"/>
              <a:buChar char="•"/>
            </a:pPr>
            <a:endParaRPr lang="en-US" sz="1800" dirty="0" smtClean="0">
              <a:cs typeface="Adobe Hebrew" pitchFamily="18" charset="-79"/>
            </a:endParaRPr>
          </a:p>
          <a:p>
            <a:pPr>
              <a:lnSpc>
                <a:spcPct val="90000"/>
              </a:lnSpc>
            </a:pPr>
            <a:endParaRPr lang="ru-RU" sz="1800" dirty="0" smtClean="0"/>
          </a:p>
        </p:txBody>
      </p:sp>
      <p:pic>
        <p:nvPicPr>
          <p:cNvPr id="4" name="Рисунок 3" descr="1385.jpg"/>
          <p:cNvPicPr>
            <a:picLocks noChangeAspect="1"/>
          </p:cNvPicPr>
          <p:nvPr/>
        </p:nvPicPr>
        <p:blipFill>
          <a:blip r:embed="rId2" cstate="print"/>
          <a:stretch>
            <a:fillRect/>
          </a:stretch>
        </p:blipFill>
        <p:spPr>
          <a:xfrm>
            <a:off x="857224" y="4357694"/>
            <a:ext cx="2643206" cy="2286016"/>
          </a:xfrm>
          <a:prstGeom prst="rect">
            <a:avLst/>
          </a:prstGeom>
          <a:ln>
            <a:noFill/>
          </a:ln>
          <a:effectLst>
            <a:outerShdw blurRad="292100" dist="139700" dir="2700000" algn="tl" rotWithShape="0">
              <a:srgbClr val="333333">
                <a:alpha val="65000"/>
              </a:srgbClr>
            </a:outerShdw>
          </a:effectLst>
        </p:spPr>
      </p:pic>
      <p:pic>
        <p:nvPicPr>
          <p:cNvPr id="5" name="Рисунок 4" descr="p01nfm7l-624x320.jpg"/>
          <p:cNvPicPr>
            <a:picLocks noChangeAspect="1"/>
          </p:cNvPicPr>
          <p:nvPr/>
        </p:nvPicPr>
        <p:blipFill>
          <a:blip r:embed="rId3" cstate="print"/>
          <a:stretch>
            <a:fillRect/>
          </a:stretch>
        </p:blipFill>
        <p:spPr>
          <a:xfrm>
            <a:off x="4139952" y="4000504"/>
            <a:ext cx="4218262" cy="24306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1" y="357167"/>
            <a:ext cx="6643734" cy="857256"/>
          </a:xfrm>
        </p:spPr>
        <p:txBody>
          <a:bodyPr/>
          <a:lstStyle/>
          <a:p>
            <a:r>
              <a:rPr lang="en-US" dirty="0" smtClean="0">
                <a:solidFill>
                  <a:schemeClr val="tx1"/>
                </a:solidFill>
              </a:rPr>
              <a:t>    </a:t>
            </a:r>
            <a:r>
              <a:rPr lang="en-US" dirty="0" smtClean="0">
                <a:solidFill>
                  <a:srgbClr val="0070C0"/>
                </a:solidFill>
              </a:rPr>
              <a:t>Languages of the World </a:t>
            </a:r>
            <a:r>
              <a:rPr lang="en-US" dirty="0" smtClean="0">
                <a:solidFill>
                  <a:schemeClr val="tx1"/>
                </a:solidFill>
              </a:rPr>
              <a:t/>
            </a:r>
            <a:br>
              <a:rPr lang="en-US" dirty="0" smtClean="0">
                <a:solidFill>
                  <a:schemeClr val="tx1"/>
                </a:solidFill>
              </a:rPr>
            </a:br>
            <a:r>
              <a:rPr lang="en-US" sz="2800" dirty="0" smtClean="0">
                <a:solidFill>
                  <a:srgbClr val="FF0000"/>
                </a:solidFill>
              </a:rPr>
              <a:t>        The Indo-European Family</a:t>
            </a:r>
            <a:endParaRPr lang="ru-RU" sz="2800" dirty="0">
              <a:solidFill>
                <a:srgbClr val="FF0000"/>
              </a:solidFill>
            </a:endParaRPr>
          </a:p>
        </p:txBody>
      </p:sp>
      <p:sp>
        <p:nvSpPr>
          <p:cNvPr id="3" name="Содержимое 2"/>
          <p:cNvSpPr>
            <a:spLocks noGrp="1"/>
          </p:cNvSpPr>
          <p:nvPr>
            <p:ph idx="1"/>
          </p:nvPr>
        </p:nvSpPr>
        <p:spPr>
          <a:xfrm>
            <a:off x="357158" y="1428736"/>
            <a:ext cx="8462993" cy="5286412"/>
          </a:xfrm>
        </p:spPr>
        <p:txBody>
          <a:bodyPr/>
          <a:lstStyle/>
          <a:p>
            <a:pPr lvl="0"/>
            <a:endParaRPr lang="ru-RU" sz="1800" dirty="0" smtClean="0"/>
          </a:p>
          <a:p>
            <a:pPr>
              <a:buFont typeface="Wingdings" pitchFamily="2" charset="2"/>
              <a:buChar char="Ø"/>
            </a:pPr>
            <a:r>
              <a:rPr lang="en-US" sz="1800" dirty="0" smtClean="0">
                <a:cs typeface="Arial" pitchFamily="34" charset="0"/>
              </a:rPr>
              <a:t>The </a:t>
            </a:r>
            <a:r>
              <a:rPr lang="en-US" sz="1800" b="1" dirty="0" smtClean="0">
                <a:cs typeface="Arial" pitchFamily="34" charset="0"/>
              </a:rPr>
              <a:t>Indo-European languages</a:t>
            </a:r>
            <a:r>
              <a:rPr lang="en-US" sz="1800" dirty="0" smtClean="0">
                <a:cs typeface="Arial" pitchFamily="34" charset="0"/>
              </a:rPr>
              <a:t> are a family of several hundred related languages and dialects. There are about 439 languages and dialects</a:t>
            </a:r>
            <a:r>
              <a:rPr lang="ru-RU" sz="1800" dirty="0" smtClean="0">
                <a:cs typeface="Arial" pitchFamily="34" charset="0"/>
              </a:rPr>
              <a:t>.</a:t>
            </a:r>
          </a:p>
          <a:p>
            <a:pPr>
              <a:buFont typeface="Wingdings" pitchFamily="2" charset="2"/>
              <a:buChar char="Ø"/>
            </a:pPr>
            <a:r>
              <a:rPr lang="en-US" sz="1800" dirty="0" smtClean="0">
                <a:cs typeface="Arial" pitchFamily="34" charset="0"/>
              </a:rPr>
              <a:t>The various subgroups of the Indo-European language family include ten major branches, given in the chronological order of their earliest surviving written attestations:</a:t>
            </a:r>
            <a:endParaRPr lang="ru-RU" sz="1800" dirty="0" smtClean="0">
              <a:cs typeface="Arial" pitchFamily="34" charset="0"/>
            </a:endParaRPr>
          </a:p>
          <a:p>
            <a:pPr lvl="0" algn="just"/>
            <a:r>
              <a:rPr lang="ru-RU" sz="1800" dirty="0" smtClean="0"/>
              <a:t>Anatolian (Asia Minor)</a:t>
            </a:r>
          </a:p>
          <a:p>
            <a:pPr lvl="0" algn="just"/>
            <a:r>
              <a:rPr lang="ru-RU" sz="1800" dirty="0" smtClean="0"/>
              <a:t>Hellenic</a:t>
            </a:r>
          </a:p>
          <a:p>
            <a:pPr lvl="0" algn="just"/>
            <a:r>
              <a:rPr lang="ru-RU" sz="1800" dirty="0" smtClean="0"/>
              <a:t>Indo-Iranian</a:t>
            </a:r>
          </a:p>
          <a:p>
            <a:pPr lvl="0" algn="just"/>
            <a:r>
              <a:rPr lang="ru-RU" sz="1800" dirty="0" smtClean="0"/>
              <a:t>Italic</a:t>
            </a:r>
          </a:p>
          <a:p>
            <a:pPr lvl="0" algn="just"/>
            <a:r>
              <a:rPr lang="ru-RU" sz="1800" dirty="0" smtClean="0"/>
              <a:t>Celtic</a:t>
            </a:r>
          </a:p>
          <a:p>
            <a:pPr lvl="0" algn="just"/>
            <a:r>
              <a:rPr lang="ru-RU" sz="1800" dirty="0" smtClean="0"/>
              <a:t>Germanic</a:t>
            </a:r>
          </a:p>
          <a:p>
            <a:pPr lvl="0" algn="just"/>
            <a:r>
              <a:rPr lang="ru-RU" sz="1800" dirty="0" smtClean="0"/>
              <a:t>Armenian</a:t>
            </a:r>
          </a:p>
          <a:p>
            <a:pPr lvl="0" algn="just"/>
            <a:r>
              <a:rPr lang="ru-RU" sz="1800" dirty="0" smtClean="0"/>
              <a:t>Tocharian</a:t>
            </a:r>
          </a:p>
          <a:p>
            <a:pPr lvl="0" algn="just"/>
            <a:r>
              <a:rPr lang="ru-RU" sz="1800" dirty="0" smtClean="0"/>
              <a:t>Balto-Slavic</a:t>
            </a:r>
          </a:p>
          <a:p>
            <a:pPr lvl="0" algn="just"/>
            <a:r>
              <a:rPr lang="ru-RU" sz="1800" dirty="0" smtClean="0"/>
              <a:t>Albanian</a:t>
            </a:r>
          </a:p>
          <a:p>
            <a:pPr>
              <a:buNone/>
            </a:pPr>
            <a:endParaRPr lang="ru-RU" sz="1800" dirty="0"/>
          </a:p>
        </p:txBody>
      </p:sp>
      <p:pic>
        <p:nvPicPr>
          <p:cNvPr id="4" name="Рисунок 3" descr="LanguageImage.jpg"/>
          <p:cNvPicPr>
            <a:picLocks noChangeAspect="1"/>
          </p:cNvPicPr>
          <p:nvPr/>
        </p:nvPicPr>
        <p:blipFill>
          <a:blip r:embed="rId2" cstate="print"/>
          <a:stretch>
            <a:fillRect/>
          </a:stretch>
        </p:blipFill>
        <p:spPr>
          <a:xfrm>
            <a:off x="3929058" y="3143249"/>
            <a:ext cx="4429156"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69" y="428605"/>
            <a:ext cx="6715173" cy="1143008"/>
          </a:xfrm>
        </p:spPr>
        <p:txBody>
          <a:bodyPr/>
          <a:lstStyle/>
          <a:p>
            <a:r>
              <a:rPr lang="en-US" dirty="0" smtClean="0">
                <a:solidFill>
                  <a:srgbClr val="0070C0"/>
                </a:solidFill>
              </a:rPr>
              <a:t>Endangered Languages</a:t>
            </a:r>
            <a:endParaRPr lang="ru-RU" dirty="0">
              <a:solidFill>
                <a:srgbClr val="0070C0"/>
              </a:solidFill>
            </a:endParaRPr>
          </a:p>
        </p:txBody>
      </p:sp>
      <p:sp>
        <p:nvSpPr>
          <p:cNvPr id="3" name="Содержимое 2"/>
          <p:cNvSpPr>
            <a:spLocks noGrp="1"/>
          </p:cNvSpPr>
          <p:nvPr>
            <p:ph idx="1"/>
          </p:nvPr>
        </p:nvSpPr>
        <p:spPr>
          <a:xfrm>
            <a:off x="571472" y="1571612"/>
            <a:ext cx="8248679" cy="4879990"/>
          </a:xfrm>
        </p:spPr>
        <p:txBody>
          <a:bodyPr/>
          <a:lstStyle/>
          <a:p>
            <a:pPr>
              <a:buFont typeface="Wingdings" pitchFamily="2" charset="2"/>
              <a:buChar char="Ø"/>
            </a:pPr>
            <a:r>
              <a:rPr lang="en-US" sz="1800" dirty="0" smtClean="0"/>
              <a:t>An </a:t>
            </a:r>
            <a:r>
              <a:rPr lang="en-US" sz="1800" b="1" dirty="0" smtClean="0"/>
              <a:t>endangered language</a:t>
            </a:r>
            <a:r>
              <a:rPr lang="en-US" sz="1800" dirty="0" smtClean="0"/>
              <a:t> is a language that is at risk of falling out of use as its speakers die out or shift to speaking another language.</a:t>
            </a:r>
          </a:p>
          <a:p>
            <a:pPr>
              <a:buFont typeface="Wingdings" pitchFamily="2" charset="2"/>
              <a:buChar char="Ø"/>
            </a:pPr>
            <a:r>
              <a:rPr lang="en-US" sz="1800" dirty="0" smtClean="0"/>
              <a:t> Language loss occurs when the language has no more native speakers, and becomes a "</a:t>
            </a:r>
            <a:r>
              <a:rPr lang="en-US" sz="1800" b="1" dirty="0" smtClean="0"/>
              <a:t>dead language</a:t>
            </a:r>
            <a:r>
              <a:rPr lang="en-US" sz="1800" dirty="0" smtClean="0"/>
              <a:t>". </a:t>
            </a:r>
          </a:p>
          <a:p>
            <a:pPr>
              <a:buFont typeface="Wingdings" pitchFamily="2" charset="2"/>
              <a:buChar char="Ø"/>
            </a:pPr>
            <a:r>
              <a:rPr lang="en-US" sz="1800" dirty="0" smtClean="0"/>
              <a:t>If eventually no one speaks the language at all, it becomes an "</a:t>
            </a:r>
            <a:r>
              <a:rPr lang="en-US" sz="1800" b="1" dirty="0" smtClean="0"/>
              <a:t>extinct language". </a:t>
            </a:r>
          </a:p>
          <a:p>
            <a:pPr>
              <a:buNone/>
            </a:pPr>
            <a:endParaRPr lang="ru-RU" sz="1800" b="1" dirty="0"/>
          </a:p>
        </p:txBody>
      </p:sp>
      <p:pic>
        <p:nvPicPr>
          <p:cNvPr id="4" name="Рисунок 3" descr="papua_gvinea_1.jpg"/>
          <p:cNvPicPr>
            <a:picLocks noChangeAspect="1"/>
          </p:cNvPicPr>
          <p:nvPr/>
        </p:nvPicPr>
        <p:blipFill>
          <a:blip r:embed="rId2" cstate="print"/>
          <a:stretch>
            <a:fillRect/>
          </a:stretch>
        </p:blipFill>
        <p:spPr>
          <a:xfrm>
            <a:off x="857224" y="3714752"/>
            <a:ext cx="2952328" cy="2883441"/>
          </a:xfrm>
          <a:prstGeom prst="rect">
            <a:avLst/>
          </a:prstGeom>
          <a:ln>
            <a:noFill/>
          </a:ln>
          <a:effectLst>
            <a:outerShdw blurRad="292100" dist="139700" dir="2700000" algn="tl" rotWithShape="0">
              <a:srgbClr val="333333">
                <a:alpha val="65000"/>
              </a:srgbClr>
            </a:outerShdw>
          </a:effectLst>
        </p:spPr>
      </p:pic>
      <p:pic>
        <p:nvPicPr>
          <p:cNvPr id="5" name="Рисунок 4" descr="Vyetnam_etnicheskie_kostyumy_3.jpg"/>
          <p:cNvPicPr>
            <a:picLocks noChangeAspect="1"/>
          </p:cNvPicPr>
          <p:nvPr/>
        </p:nvPicPr>
        <p:blipFill>
          <a:blip r:embed="rId3" cstate="print"/>
          <a:stretch>
            <a:fillRect/>
          </a:stretch>
        </p:blipFill>
        <p:spPr>
          <a:xfrm>
            <a:off x="5214942" y="3429000"/>
            <a:ext cx="2571768"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1" y="571481"/>
            <a:ext cx="6143669" cy="1214446"/>
          </a:xfrm>
        </p:spPr>
        <p:txBody>
          <a:bodyPr/>
          <a:lstStyle/>
          <a:p>
            <a:r>
              <a:rPr lang="en-US" dirty="0" smtClean="0">
                <a:solidFill>
                  <a:srgbClr val="0070C0"/>
                </a:solidFill>
              </a:rPr>
              <a:t>Endangered Languages</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sz="3200" dirty="0" smtClean="0">
                <a:solidFill>
                  <a:srgbClr val="FF0000"/>
                </a:solidFill>
              </a:rPr>
              <a:t>Levels of Endangerment</a:t>
            </a:r>
            <a:endParaRPr lang="ru-RU" sz="3200" dirty="0">
              <a:solidFill>
                <a:srgbClr val="FF0000"/>
              </a:solidFill>
            </a:endParaRPr>
          </a:p>
        </p:txBody>
      </p:sp>
      <p:sp>
        <p:nvSpPr>
          <p:cNvPr id="3" name="Содержимое 2"/>
          <p:cNvSpPr>
            <a:spLocks noGrp="1"/>
          </p:cNvSpPr>
          <p:nvPr>
            <p:ph idx="1"/>
          </p:nvPr>
        </p:nvSpPr>
        <p:spPr>
          <a:xfrm>
            <a:off x="428596" y="1857364"/>
            <a:ext cx="8391555" cy="4594238"/>
          </a:xfrm>
        </p:spPr>
        <p:txBody>
          <a:bodyPr/>
          <a:lstStyle/>
          <a:p>
            <a:pPr>
              <a:buNone/>
            </a:pPr>
            <a:r>
              <a:rPr lang="en-US" sz="1800" dirty="0" smtClean="0"/>
              <a:t>UNESCO operates with five levels of language endangerment</a:t>
            </a:r>
            <a:r>
              <a:rPr lang="en-US" sz="1800" dirty="0" smtClean="0"/>
              <a:t>:</a:t>
            </a:r>
            <a:endParaRPr lang="ru-RU" sz="1800" dirty="0" smtClean="0"/>
          </a:p>
          <a:p>
            <a:pPr>
              <a:buNone/>
            </a:pPr>
            <a:endParaRPr lang="en-US" sz="1800" dirty="0" smtClean="0"/>
          </a:p>
          <a:p>
            <a:pPr marL="342900" indent="-342900">
              <a:buAutoNum type="arabicPeriod"/>
            </a:pPr>
            <a:r>
              <a:rPr lang="en-US" sz="1800" dirty="0" smtClean="0"/>
              <a:t>“Safe“</a:t>
            </a:r>
          </a:p>
          <a:p>
            <a:pPr marL="342900" indent="-342900">
              <a:buAutoNum type="arabicPeriod"/>
            </a:pPr>
            <a:r>
              <a:rPr lang="en-US" sz="1800" dirty="0" smtClean="0"/>
              <a:t> “Vulnerable" (not spoken by children outside the home), </a:t>
            </a:r>
          </a:p>
          <a:p>
            <a:pPr marL="342900" indent="-342900">
              <a:buAutoNum type="arabicPeriod"/>
            </a:pPr>
            <a:r>
              <a:rPr lang="en-US" sz="1800" dirty="0" smtClean="0"/>
              <a:t>“Definitely endangered" (children not speaking), </a:t>
            </a:r>
          </a:p>
          <a:p>
            <a:pPr marL="342900" indent="-342900">
              <a:buAutoNum type="arabicPeriod"/>
            </a:pPr>
            <a:r>
              <a:rPr lang="en-US" sz="1800" dirty="0" smtClean="0"/>
              <a:t>“Severely endangered" (only spoken by the oldest generations),</a:t>
            </a:r>
          </a:p>
          <a:p>
            <a:pPr marL="342900" indent="-342900">
              <a:buAutoNum type="arabicPeriod"/>
            </a:pPr>
            <a:r>
              <a:rPr lang="en-US" sz="1800" dirty="0" smtClean="0"/>
              <a:t> “Critically endangered" (spoken by few members of the oldest generation, often semi-speakers)</a:t>
            </a:r>
            <a:endParaRPr lang="ru-RU" sz="1800" dirty="0"/>
          </a:p>
        </p:txBody>
      </p:sp>
      <p:pic>
        <p:nvPicPr>
          <p:cNvPr id="4" name="Рисунок 3" descr="126347918238866171.jpg"/>
          <p:cNvPicPr>
            <a:picLocks noChangeAspect="1"/>
          </p:cNvPicPr>
          <p:nvPr/>
        </p:nvPicPr>
        <p:blipFill>
          <a:blip r:embed="rId2" cstate="print"/>
          <a:stretch>
            <a:fillRect/>
          </a:stretch>
        </p:blipFill>
        <p:spPr>
          <a:xfrm>
            <a:off x="3786182" y="4214819"/>
            <a:ext cx="3996394"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5" y="357167"/>
            <a:ext cx="6215107" cy="1571636"/>
          </a:xfrm>
        </p:spPr>
        <p:txBody>
          <a:bodyPr/>
          <a:lstStyle/>
          <a:p>
            <a:r>
              <a:rPr lang="en-US" dirty="0" smtClean="0">
                <a:solidFill>
                  <a:srgbClr val="0070C0"/>
                </a:solidFill>
              </a:rPr>
              <a:t>Causes of Language Loss</a:t>
            </a:r>
            <a:endParaRPr lang="ru-RU" dirty="0">
              <a:solidFill>
                <a:srgbClr val="0070C0"/>
              </a:solidFill>
            </a:endParaRPr>
          </a:p>
        </p:txBody>
      </p:sp>
      <p:sp>
        <p:nvSpPr>
          <p:cNvPr id="3" name="Содержимое 2"/>
          <p:cNvSpPr>
            <a:spLocks noGrp="1"/>
          </p:cNvSpPr>
          <p:nvPr>
            <p:ph idx="1"/>
          </p:nvPr>
        </p:nvSpPr>
        <p:spPr>
          <a:xfrm>
            <a:off x="357158" y="1714488"/>
            <a:ext cx="8462993" cy="4737114"/>
          </a:xfrm>
        </p:spPr>
        <p:txBody>
          <a:bodyPr/>
          <a:lstStyle/>
          <a:p>
            <a:pPr>
              <a:buFont typeface="Wingdings" pitchFamily="2" charset="2"/>
              <a:buChar char="Ø"/>
            </a:pPr>
            <a:r>
              <a:rPr lang="en-US" sz="1800" u="sng" dirty="0" smtClean="0"/>
              <a:t>Natural disasters</a:t>
            </a:r>
            <a:r>
              <a:rPr lang="en-US" sz="1800" dirty="0" smtClean="0"/>
              <a:t>,</a:t>
            </a:r>
            <a:r>
              <a:rPr lang="en-US" sz="1800" u="sng" dirty="0" smtClean="0"/>
              <a:t> famine, disease</a:t>
            </a:r>
            <a:r>
              <a:rPr lang="en-US" sz="1800" dirty="0" smtClean="0"/>
              <a:t>. An example of this is the languages spoken by the people of </a:t>
            </a:r>
            <a:r>
              <a:rPr lang="en-US" sz="1800" dirty="0" smtClean="0">
                <a:solidFill>
                  <a:srgbClr val="FF0000"/>
                </a:solidFill>
              </a:rPr>
              <a:t>the Andaman Islands</a:t>
            </a:r>
            <a:r>
              <a:rPr lang="en-US" sz="1800" dirty="0" smtClean="0"/>
              <a:t>, who were seriously affected by the 2004 Indian Ocean earthquake and tsunami.</a:t>
            </a:r>
          </a:p>
          <a:p>
            <a:pPr>
              <a:buNone/>
            </a:pPr>
            <a:endParaRPr lang="en-US" sz="1800" dirty="0" smtClean="0"/>
          </a:p>
          <a:p>
            <a:pPr>
              <a:buFont typeface="Wingdings" pitchFamily="2" charset="2"/>
              <a:buChar char="Ø"/>
            </a:pPr>
            <a:r>
              <a:rPr lang="en-US" sz="1800" u="sng" dirty="0" smtClean="0"/>
              <a:t>War and genocide</a:t>
            </a:r>
            <a:r>
              <a:rPr lang="en-US" sz="1800" dirty="0" smtClean="0"/>
              <a:t>. Examples of this are the language(s) of the indigenous population of </a:t>
            </a:r>
            <a:r>
              <a:rPr lang="en-US" sz="1800" dirty="0" smtClean="0">
                <a:solidFill>
                  <a:srgbClr val="FF0000"/>
                </a:solidFill>
              </a:rPr>
              <a:t>Tasmania</a:t>
            </a:r>
            <a:r>
              <a:rPr lang="en-US" sz="1800" dirty="0" smtClean="0"/>
              <a:t> who were wiped out by colonists</a:t>
            </a:r>
          </a:p>
          <a:p>
            <a:pPr>
              <a:buNone/>
            </a:pPr>
            <a:endParaRPr lang="en-US" sz="1800" dirty="0" smtClean="0"/>
          </a:p>
          <a:p>
            <a:pPr>
              <a:buFont typeface="Wingdings" pitchFamily="2" charset="2"/>
              <a:buChar char="Ø"/>
            </a:pPr>
            <a:r>
              <a:rPr lang="en-US" sz="1800" u="sng" dirty="0" smtClean="0"/>
              <a:t>Political repression</a:t>
            </a:r>
            <a:r>
              <a:rPr lang="en-US" sz="1800" dirty="0" smtClean="0"/>
              <a:t>. This has happened in the case of many </a:t>
            </a:r>
            <a:r>
              <a:rPr lang="en-US" sz="1800" dirty="0" smtClean="0">
                <a:solidFill>
                  <a:srgbClr val="FF0000"/>
                </a:solidFill>
              </a:rPr>
              <a:t>Native American and Australian languages</a:t>
            </a:r>
            <a:r>
              <a:rPr lang="en-US" sz="1800" dirty="0" smtClean="0"/>
              <a:t>, as well as European and Asian minority languages such as </a:t>
            </a:r>
            <a:r>
              <a:rPr lang="en-US" sz="1800" dirty="0" smtClean="0">
                <a:solidFill>
                  <a:srgbClr val="FF0000"/>
                </a:solidFill>
              </a:rPr>
              <a:t>Breton or Alsatian</a:t>
            </a:r>
            <a:r>
              <a:rPr lang="en-US" sz="1800" dirty="0" smtClean="0"/>
              <a:t> in France and</a:t>
            </a:r>
            <a:r>
              <a:rPr lang="en-US" sz="1800" dirty="0" smtClean="0">
                <a:solidFill>
                  <a:srgbClr val="FF0000"/>
                </a:solidFill>
              </a:rPr>
              <a:t> Kurdish</a:t>
            </a:r>
            <a:r>
              <a:rPr lang="en-US" sz="1800" dirty="0" smtClean="0"/>
              <a:t> in Turkey.</a:t>
            </a:r>
          </a:p>
          <a:p>
            <a:pPr>
              <a:buNone/>
            </a:pPr>
            <a:endParaRPr lang="en-US" sz="1800" dirty="0" smtClean="0"/>
          </a:p>
          <a:p>
            <a:pPr>
              <a:buFont typeface="Wingdings" pitchFamily="2" charset="2"/>
              <a:buChar char="Ø"/>
            </a:pPr>
            <a:r>
              <a:rPr lang="en-US" sz="1800" u="sng" dirty="0" smtClean="0"/>
              <a:t>Cultural/political/economic marginalization/hegemony</a:t>
            </a:r>
            <a:r>
              <a:rPr lang="en-US" sz="1800" dirty="0" smtClean="0"/>
              <a:t>. Examples of this kind of endangerment are the </a:t>
            </a:r>
            <a:r>
              <a:rPr lang="en-US" sz="1800" dirty="0" smtClean="0">
                <a:solidFill>
                  <a:srgbClr val="FF0000"/>
                </a:solidFill>
              </a:rPr>
              <a:t>Welsh language</a:t>
            </a:r>
            <a:r>
              <a:rPr lang="en-US" sz="1800" dirty="0" smtClean="0"/>
              <a:t> in Great Britain, and Ainu in Japan. </a:t>
            </a:r>
          </a:p>
          <a:p>
            <a:endParaRPr lang="ru-RU" sz="1800" dirty="0"/>
          </a:p>
        </p:txBody>
      </p:sp>
    </p:spTree>
  </p:cSld>
  <p:clrMapOvr>
    <a:masterClrMapping/>
  </p:clrMapOvr>
</p:sld>
</file>

<file path=ppt/theme/theme1.xml><?xml version="1.0" encoding="utf-8"?>
<a:theme xmlns:a="http://schemas.openxmlformats.org/drawingml/2006/main" name="TS102364121 (1)">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0B294C-3536-4D1D-9981-52CF2C869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TS102364121 (1)</Template>
  <TotalTime>328</TotalTime>
  <Words>880</Words>
  <Application>Microsoft PowerPoint</Application>
  <PresentationFormat>Экран (4:3)</PresentationFormat>
  <Paragraphs>134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TS102364121 (1)</vt:lpstr>
      <vt:lpstr>Слайд 1</vt:lpstr>
      <vt:lpstr>   Outline </vt:lpstr>
      <vt:lpstr>  Introduction</vt:lpstr>
      <vt:lpstr>      Elements of Ethnicity</vt:lpstr>
      <vt:lpstr>Languages of the World</vt:lpstr>
      <vt:lpstr>    Languages of the World          The Indo-European Family</vt:lpstr>
      <vt:lpstr>Endangered Languages</vt:lpstr>
      <vt:lpstr>Endangered Languages  Levels of Endangerment</vt:lpstr>
      <vt:lpstr>Causes of Language Loss</vt:lpstr>
      <vt:lpstr>Effects of Language Loss</vt:lpstr>
      <vt:lpstr>        Cosmopolitanism</vt:lpstr>
      <vt:lpstr> Discussion</vt:lpstr>
      <vt:lpstr> Discussion</vt:lpstr>
      <vt:lpstr> Discussion</vt:lpstr>
      <vt:lpstr>  Conclusion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Английский язык</dc:creator>
  <cp:lastModifiedBy>Английский язык</cp:lastModifiedBy>
  <cp:revision>37</cp:revision>
  <dcterms:created xsi:type="dcterms:W3CDTF">2014-03-10T17:32:38Z</dcterms:created>
  <dcterms:modified xsi:type="dcterms:W3CDTF">2014-03-10T23:11:25Z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TC023641219991</vt:lpwstr>
  </property>
</Properties>
</file>