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2"/>
    <p:sldMasterId id="2147483752" r:id="rId3"/>
  </p:sldMasterIdLst>
  <p:notesMasterIdLst>
    <p:notesMasterId r:id="rId33"/>
  </p:notesMasterIdLst>
  <p:sldIdLst>
    <p:sldId id="256" r:id="rId4"/>
    <p:sldId id="258" r:id="rId5"/>
    <p:sldId id="259" r:id="rId6"/>
    <p:sldId id="260" r:id="rId7"/>
    <p:sldId id="261" r:id="rId8"/>
    <p:sldId id="281" r:id="rId9"/>
    <p:sldId id="262" r:id="rId10"/>
    <p:sldId id="266" r:id="rId11"/>
    <p:sldId id="264" r:id="rId12"/>
    <p:sldId id="290" r:id="rId13"/>
    <p:sldId id="265" r:id="rId14"/>
    <p:sldId id="267" r:id="rId15"/>
    <p:sldId id="283" r:id="rId16"/>
    <p:sldId id="282" r:id="rId17"/>
    <p:sldId id="268" r:id="rId18"/>
    <p:sldId id="269" r:id="rId19"/>
    <p:sldId id="263" r:id="rId20"/>
    <p:sldId id="287" r:id="rId21"/>
    <p:sldId id="28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9" r:id="rId30"/>
    <p:sldId id="280" r:id="rId31"/>
    <p:sldId id="27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0420" autoAdjust="0"/>
  </p:normalViewPr>
  <p:slideViewPr>
    <p:cSldViewPr>
      <p:cViewPr>
        <p:scale>
          <a:sx n="70" d="100"/>
          <a:sy n="70" d="100"/>
        </p:scale>
        <p:origin x="-42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EC0E63-CB9E-47DB-B04A-3AEAA50C7F8E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8B270E-CB1C-4BED-AAA8-9E9CCDD95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B050C-6C0A-4CA0-A5AD-762D9CD82D9E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7501BD-A7C4-4971-9FB1-B75972DEEE4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D18CDC-DF15-473A-8C94-2FD03F8C8822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9F8A-4C9F-4FF8-A4CF-B918BAA26E29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021-6F61-40BF-8FE1-28BF3A875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8EDEE-48C0-4934-93E4-B1B007B6C6C3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A280-1837-4EBF-AA88-0B1583860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2978B-9125-4E4A-95CE-219BBE579651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2125-7711-4548-96FF-495E52EE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807D-F19F-490D-B669-9A77C9A3BD9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E68A-ED09-4B04-952F-498BC58B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E02E4-7349-455D-8FAC-B45278306897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4B1F-ABBA-4107-8E20-3863C4F9B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77E7-70B3-44FC-A1D7-CA717C4A5BD7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2216-D6AB-405F-8ADA-C3CE9B4BD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54F1-EADD-4900-9A15-80DDBE64D9F5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4660-F47C-4F60-98AA-9AFC48688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C30D-DED2-4295-98AB-5974A783C469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AD88-7061-4BE4-9BF3-D949E735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A342-D343-4F44-98F9-A785A3A8EE92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E69D-0041-430E-A7E3-C40164945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BEEAF-9DB5-4AE3-94E2-6A6C6B99D357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B473-AAB1-4066-969D-DECC7B36D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0366B-E3F1-46FF-A36F-85AF7BFDB5EE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34AD-2C16-429F-A7F6-84D92740B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F18B-7225-41CD-977A-682B7BF581A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5643B-F956-46CE-99D4-A0ACB3410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1010-6FEB-4B44-9F51-24FA3EA36C7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73DD-ECD8-40A9-BCF9-0AA22B8B6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40FE-3421-4905-A0BE-CD46DAFE387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7A2C-9DBC-40E4-B402-CC390FC47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72B1-DD07-477B-9A76-CE7F97F7DC5C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2DAD9-1972-4236-AEB1-60BF4C654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593EB-652B-4A74-86EA-076172EA39A5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467F-0CEC-464F-8E47-578C5DDF9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D2B6-3C28-4A68-A091-A049501507C6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F2D5-32DA-40C3-9C9F-3D3D9B1E4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5146-FFD6-4432-BE43-D23BAE4D4BC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886E-A8A2-433C-B62E-DC048C8E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431F-4218-48B9-BA66-F3B72D59639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E115-1E38-4AB7-B93E-21BD06DEA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1BA2-55C3-468F-8B16-5E623915D4F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1F94-718B-4B87-971F-3C3205E15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D7B9-8794-4F86-BC54-55085CB5E38E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CB05-E2A2-46A2-AE25-0389826BA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i-FI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A363-E190-41B5-8EF2-532371BB067B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A85ED-9DBF-407E-A439-50C33669C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i-FI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B0EE35-F517-45C6-8828-304D737793CF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18E42F-BD92-4BBA-8E92-48F8E7070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fi-FI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i-FI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7A87E2-C7DF-461D-99B0-53D992544A88}" type="datetimeFigureOut">
              <a:rPr lang="ru-RU"/>
              <a:pPr>
                <a:defRPr/>
              </a:pPr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A3A623-38EF-4D87-ACA3-8B2C8CADD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3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7" descr="C:\Users\Nikita\Desktop\Новая папка (5)\Untitled-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5" descr="C:\Documents and Settings\Ученик\Рабочий стол\Untitl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035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C:\Users\Nikita\Desktop\Новая папка (5)\Untitled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0"/>
            <a:ext cx="26574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6929438" cy="6215062"/>
          </a:xfrm>
        </p:spPr>
        <p:txBody>
          <a:bodyPr rtlCol="0"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Поход начался выступлением Добровольческой армии из станицы Мечетинская 22 июня 1918 года. 1-я группа Добровольческой армии в составе 2-ой пехотной дивизии генерала Боровского и 3-й пехотной дивизии полковника </a:t>
            </a:r>
            <a:r>
              <a:rPr lang="ru-RU" dirty="0" err="1" smtClean="0"/>
              <a:t>Дроздовского</a:t>
            </a:r>
            <a:r>
              <a:rPr lang="ru-RU" dirty="0" smtClean="0"/>
              <a:t> двинулась вдоль линии железной дороги и берегом реки Средний Егорлык. Дивизия Боровского составляла общий резерв.  3-я пехотная дивизия </a:t>
            </a:r>
            <a:r>
              <a:rPr lang="ru-RU" dirty="0" err="1" smtClean="0"/>
              <a:t>Дроздовского</a:t>
            </a:r>
            <a:r>
              <a:rPr lang="ru-RU" dirty="0" smtClean="0"/>
              <a:t> с рассвета 25 июня подошла к Торговой и завязала бой. В тот же день станция была взята. В это же время 2-я группа Добровольческой армии в составе 1-ой пехотной дивизии генерала Маркова и 1-ой конной дивизии генерала Эрдели вместе с донскими частями полковника Быкадорова направилась к линии железной дороги Тихорецкая - Царицын. К 25 июня 1-я конная дивизия подошла к железнодорожной ветке и, выставив заслон для защиты со стороны Тихорецкой, вышла к Торговой.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Марков во главе 1-ой пехотной дивизии 25 июня приступил к штурму станции </a:t>
            </a:r>
            <a:r>
              <a:rPr lang="ru-RU" dirty="0" err="1" smtClean="0"/>
              <a:t>Шаблиевка</a:t>
            </a:r>
            <a:r>
              <a:rPr lang="ru-RU" dirty="0" smtClean="0"/>
              <a:t>. При ее штурме, в этот же день, С.Л.Марков был смертельно ранен разрывом артиллерийского снаряда. 1-ю пехотную дивизию принял генерал Казанович. Со взятием Торговой закончился первый этап 2-го Кубанского похода. Непосредственное наступление Добровольческой армии на </a:t>
            </a:r>
            <a:r>
              <a:rPr lang="ru-RU" dirty="0" err="1" smtClean="0"/>
              <a:t>Екатеринодар</a:t>
            </a:r>
            <a:r>
              <a:rPr lang="ru-RU" dirty="0" smtClean="0"/>
              <a:t> началось в конце июля 1918 года. Однако 27 июля в наступление перешли части Красной Армии Сорокина. Генерал Деникин вынужден был перегруппировать силы. В середине месяца начались бои за овладение ст. </a:t>
            </a:r>
            <a:r>
              <a:rPr lang="ru-RU" dirty="0" err="1" smtClean="0"/>
              <a:t>Кореновской</a:t>
            </a:r>
            <a:r>
              <a:rPr lang="ru-RU" dirty="0" smtClean="0"/>
              <a:t>. Дивизии Казановича и </a:t>
            </a:r>
            <a:r>
              <a:rPr lang="ru-RU" dirty="0" err="1" smtClean="0"/>
              <a:t>Дроздовского</a:t>
            </a:r>
            <a:r>
              <a:rPr lang="ru-RU" dirty="0" smtClean="0"/>
              <a:t> 29 июля ударили по </a:t>
            </a:r>
            <a:r>
              <a:rPr lang="ru-RU" dirty="0" err="1" smtClean="0"/>
              <a:t>Кореновской</a:t>
            </a:r>
            <a:r>
              <a:rPr lang="ru-RU" dirty="0" smtClean="0"/>
              <a:t> с запада. Штурм оказался неудачным. Обе дивизии понесли тяжелые потери. 30 июля штурм был продолжен, однако тоже не имел успеха. Положение центральной группы спас удар с тыла по армии Сорокина, нанесенный другими частями Добровольческой армии. Станция была взята. 31 июля бригада Покровского форсировала низовья реки </a:t>
            </a:r>
            <a:r>
              <a:rPr lang="ru-RU" dirty="0" err="1" smtClean="0"/>
              <a:t>Бейсуг</a:t>
            </a:r>
            <a:r>
              <a:rPr lang="ru-RU" dirty="0" smtClean="0"/>
              <a:t> и овладела станицей Брюховецкой; конная дивизия Эрдели заняла станицы Березанская и </a:t>
            </a:r>
            <a:r>
              <a:rPr lang="ru-RU" dirty="0" err="1" smtClean="0"/>
              <a:t>Батуринская</a:t>
            </a:r>
            <a:r>
              <a:rPr lang="ru-RU" dirty="0" smtClean="0"/>
              <a:t>. 3-я дивизия </a:t>
            </a:r>
            <a:r>
              <a:rPr lang="ru-RU" dirty="0" err="1" smtClean="0"/>
              <a:t>Дроздовского</a:t>
            </a:r>
            <a:r>
              <a:rPr lang="ru-RU" dirty="0" smtClean="0"/>
              <a:t> оставалась в районе станции </a:t>
            </a:r>
            <a:r>
              <a:rPr lang="ru-RU" dirty="0" err="1" smtClean="0"/>
              <a:t>Бейсугскои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6 августа Добровольческая армия повела общее наступление на </a:t>
            </a:r>
            <a:r>
              <a:rPr lang="ru-RU" dirty="0" err="1" smtClean="0"/>
              <a:t>Екатеринодар</a:t>
            </a:r>
            <a:r>
              <a:rPr lang="ru-RU" dirty="0" smtClean="0"/>
              <a:t>. Оно велось несколькими группами: дивизии Эрдели и Казановича наступали с севера и северо-востока; дивизия </a:t>
            </a:r>
            <a:r>
              <a:rPr lang="ru-RU" dirty="0" err="1" smtClean="0"/>
              <a:t>Дроздовского</a:t>
            </a:r>
            <a:r>
              <a:rPr lang="ru-RU" dirty="0" smtClean="0"/>
              <a:t> двигалась в сторону </a:t>
            </a:r>
            <a:r>
              <a:rPr lang="ru-RU" dirty="0" err="1" smtClean="0"/>
              <a:t>Усть-Лабинской</a:t>
            </a:r>
            <a:r>
              <a:rPr lang="ru-RU" dirty="0" smtClean="0"/>
              <a:t>; бригада Покровского по-прежнему имела целью овладеть Тимашевской; дивизия Боровского содействовала частью своих сил продвижению </a:t>
            </a:r>
            <a:r>
              <a:rPr lang="ru-RU" dirty="0" err="1" smtClean="0"/>
              <a:t>Дроздовского</a:t>
            </a:r>
            <a:r>
              <a:rPr lang="ru-RU" dirty="0" smtClean="0"/>
              <a:t> вниз по Кубани. 11 августа </a:t>
            </a:r>
            <a:r>
              <a:rPr lang="ru-RU" dirty="0" err="1" smtClean="0"/>
              <a:t>Дроздовским</a:t>
            </a:r>
            <a:r>
              <a:rPr lang="ru-RU" dirty="0" smtClean="0"/>
              <a:t> была взята станица </a:t>
            </a:r>
            <a:r>
              <a:rPr lang="ru-RU" dirty="0" err="1" smtClean="0"/>
              <a:t>Устъ-Лабинская</a:t>
            </a:r>
            <a:r>
              <a:rPr lang="ru-RU" dirty="0" smtClean="0"/>
              <a:t>. К 14 августа вся </a:t>
            </a:r>
            <a:r>
              <a:rPr lang="ru-RU" dirty="0" err="1" smtClean="0"/>
              <a:t>Екатеринодарская</a:t>
            </a:r>
            <a:r>
              <a:rPr lang="ru-RU" dirty="0" smtClean="0"/>
              <a:t> группа Добровольческой армии подошла на переход к городу, охватив его кольцом с севера и востока. В тот же день Покровский взял станцию Тимашевскую. Утром 15 августа Добровольческая армия вступила в </a:t>
            </a:r>
            <a:r>
              <a:rPr lang="ru-RU" dirty="0" err="1" smtClean="0"/>
              <a:t>Екатеринодар</a:t>
            </a:r>
            <a:r>
              <a:rPr lang="ru-RU" dirty="0" smtClean="0"/>
              <a:t>. 26 августа был взят Новороссийск. В результате под контролем Добровольческой армии оказалась западная часть Кубанской области с ее столицей </a:t>
            </a:r>
            <a:r>
              <a:rPr lang="ru-RU" dirty="0" err="1" smtClean="0"/>
              <a:t>Екатеринодаром</a:t>
            </a:r>
            <a:r>
              <a:rPr lang="ru-RU" dirty="0" smtClean="0"/>
              <a:t>  и северная часть Черноморской губернии с Новороссийском.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63" y="2286000"/>
            <a:ext cx="5929312" cy="17541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...в течении 20 месяцев Северный Кавказ был отрезан от Центральной России, а центр страны - от всероссийских житниц - Кубанской области и Ставропольской губернии и от грозненской нефти. Это обстоятельство несомненно подрывало экономический базис Советской власти...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А. И. Деникин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143125"/>
            <a:ext cx="17145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Users\Nikita\Desktop\Новая папка (5)\Новая папка\Untitled-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" y="44450"/>
            <a:ext cx="6610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7143750" cy="6215062"/>
          </a:xfrm>
        </p:spPr>
        <p:txBody>
          <a:bodyPr/>
          <a:lstStyle/>
          <a:p>
            <a:pPr eaLnBrk="1" hangingPunct="1"/>
            <a:r>
              <a:rPr lang="ru-RU" sz="1600" smtClean="0"/>
              <a:t>Колчак Александр Васильевич </a:t>
            </a:r>
            <a:r>
              <a:rPr lang="en-US" sz="1600" smtClean="0"/>
              <a:t> </a:t>
            </a:r>
            <a:r>
              <a:rPr lang="ru-RU" sz="1600" smtClean="0"/>
              <a:t>родился в семье морского артиллерийского офицера. Получил  хорошее домашнее образование, обучался в классической гимназии и Морском кадетском корпусе, который Колчак окончил в числе первых в 1894, ему дали прекрасное знание трех европейских языков, истории флота и привили интерес к точным наукам. С 1895 А.В.Колчак - на флоте. В 1896 - 1899 служил на крейсере, ходил в Тихий океан. Произведенный в лейтенанты, Колчак в 1900 - 1902 участвовал в полярной экспедиции Э.В. Толля и за "выдающийся и сопряженный с трудом и опасностью географический подвиг" был представлен Русским географическим обществом к большой Константиновской золотой медали и избран действительным членом Общества. Один из островов Карского моря был назван именем Колчака. Во время русско-японской войны командовал эсминцем; успешно занимался постановкой минного заграждения; командовал береговой артиллерийской батареей до падения Порт-Артура. Раненый и больной ревматизмом А.В.Колчак в 1905 был отпущен из японского плена и вернулся в Петербург, где был награжден орденами и золотой саблей "За  храбрость". </a:t>
            </a:r>
          </a:p>
          <a:p>
            <a:pPr eaLnBrk="1" hangingPunct="1"/>
            <a:r>
              <a:rPr lang="ru-RU" sz="1600" smtClean="0"/>
              <a:t>В 1906 Колчак был назначен начальником Управления морского Генштаба. Предвидя неизбежность войны с Германией, пытался добиться ассигнований для исполнения судостроительной программы, для чего в качестве эксперта по военно-морским вопросам участвовала работе III Государственной Думы.</a:t>
            </a:r>
          </a:p>
        </p:txBody>
      </p:sp>
      <p:pic>
        <p:nvPicPr>
          <p:cNvPr id="14339" name="Picture 7" descr="C:\Users\Nikita\Desktop\Новая папка (5)\Untitled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5175" y="0"/>
            <a:ext cx="20288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C:\Users\Nikita\Desktop\Новая папка (5)\Новая папка\Untitled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01600"/>
            <a:ext cx="589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C:\Users\Nikita\Desktop\Новая папка (5)\Untitled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0"/>
            <a:ext cx="1895475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0" y="1071563"/>
            <a:ext cx="7286625" cy="5786437"/>
          </a:xfrm>
        </p:spPr>
        <p:txBody>
          <a:bodyPr/>
          <a:lstStyle/>
          <a:p>
            <a:pPr eaLnBrk="1" hangingPunct="1"/>
            <a:r>
              <a:rPr lang="ru-RU" sz="1600" smtClean="0"/>
              <a:t>С началом первой мировой войны Колчак практически руководил боевыми действиями флота на Балтике, успешно блокировав действия германского флота: осуществлял разработанную им тактику морского десанта, нападал на караваны германских торговых судов. В 1916г. был назначен командующим Черноморским флотом и произведен в вице-адмиралы. Узнав о Февральской революции, расценил ее как возможность довести войну до победного конца, считая это "самым главным и самым важным делом, стоящим выше всего, - и образа правления, и политических соображений". Столкнувшись с "новой дисциплиной", основанной на классовом сознании, Колчак определил ее как "распад и уничтожение русской вооруженной силы". </a:t>
            </a:r>
          </a:p>
          <a:p>
            <a:pPr eaLnBrk="1" hangingPunct="1"/>
            <a:r>
              <a:rPr lang="ru-RU" sz="1600" smtClean="0"/>
              <a:t>В июле 1917г.,передав свои полномочия контр-адмиралу В.К.Лукину, А.В.Колчак приехал в Петроград к А. Ф.Керенскому и был командирован в качестве начальника морской военной миссии в США. Узнав в Сан-Франциско об Октябрьском перевороте, не счел его заслуживающим внимания. В ноябре 1917г. в Японии А.В.Колчак узнал о намерении Сов. правительства подписать с Германией мир и решил не возвращаться на родину: "Как адмирал русского флота я считал для себя сохраняющими всю силу наши союзные обязательства в отношении Германии".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3" y="4929188"/>
            <a:ext cx="6072187" cy="15700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"Вообще, раньше было трудно сказать, каких политических убеждений офицер, так как такого вопроса до войны просто не существовало. Если бы кто-нибудь из офицеров спросил тогда: </a:t>
            </a:r>
            <a:r>
              <a:rPr lang="en-US" sz="1600" dirty="0">
                <a:solidFill>
                  <a:schemeClr val="bg1"/>
                </a:solidFill>
              </a:rPr>
              <a:t>“</a:t>
            </a:r>
            <a:r>
              <a:rPr lang="ru-RU" sz="1600" dirty="0">
                <a:solidFill>
                  <a:schemeClr val="bg1"/>
                </a:solidFill>
              </a:rPr>
              <a:t>К какой партии Вы принадлежите?</a:t>
            </a:r>
            <a:r>
              <a:rPr lang="en-US" sz="1600" dirty="0">
                <a:solidFill>
                  <a:schemeClr val="bg1"/>
                </a:solidFill>
              </a:rPr>
              <a:t>”</a:t>
            </a:r>
            <a:r>
              <a:rPr lang="ru-RU" sz="1600" dirty="0">
                <a:solidFill>
                  <a:schemeClr val="bg1"/>
                </a:solidFill>
              </a:rPr>
              <a:t> — то, вероятно, он ответил бы: </a:t>
            </a:r>
            <a:r>
              <a:rPr lang="en-US" sz="1600" dirty="0">
                <a:solidFill>
                  <a:schemeClr val="bg1"/>
                </a:solidFill>
              </a:rPr>
              <a:t>“</a:t>
            </a:r>
            <a:r>
              <a:rPr lang="ru-RU" sz="1600" dirty="0">
                <a:solidFill>
                  <a:schemeClr val="bg1"/>
                </a:solidFill>
              </a:rPr>
              <a:t>Ни к какой партии не принадлежу и политикой не </a:t>
            </a:r>
            <a:r>
              <a:rPr lang="ru-RU" sz="1600" dirty="0">
                <a:solidFill>
                  <a:schemeClr val="bg1"/>
                </a:solidFill>
              </a:rPr>
              <a:t>занимаюсь.</a:t>
            </a:r>
            <a:r>
              <a:rPr lang="en-US" sz="1600" dirty="0">
                <a:solidFill>
                  <a:schemeClr val="bg1"/>
                </a:solidFill>
              </a:rPr>
              <a:t>” </a:t>
            </a:r>
            <a:r>
              <a:rPr lang="ru-RU" sz="1600" dirty="0">
                <a:solidFill>
                  <a:schemeClr val="bg1"/>
                </a:solidFill>
              </a:rPr>
              <a:t>А. В. Колчак</a:t>
            </a:r>
          </a:p>
        </p:txBody>
      </p:sp>
      <p:pic>
        <p:nvPicPr>
          <p:cNvPr id="4102" name="Picture 6" descr="C:\Users\Миша\Desktop\Презентация по Истории\Фото\Алексеев\kolchak_r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4786313"/>
            <a:ext cx="1292225" cy="1928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5366" name="Picture 8" descr="C:\Users\Nikita\Desktop\Новая папка (5)\Новая папка\Untitled-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333375"/>
            <a:ext cx="589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C:\Users\Nikita\Desktop\Новая папка (5)\Новая папка\Untitle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6063"/>
            <a:ext cx="58959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C:\Users\Nikita\Desktop\Новая папка (5)\Untitled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0" y="0"/>
            <a:ext cx="1943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Объект 2"/>
          <p:cNvSpPr>
            <a:spLocks noGrp="1"/>
          </p:cNvSpPr>
          <p:nvPr>
            <p:ph idx="1"/>
          </p:nvPr>
        </p:nvSpPr>
        <p:spPr>
          <a:xfrm>
            <a:off x="0" y="928688"/>
            <a:ext cx="7358063" cy="5929312"/>
          </a:xfrm>
        </p:spPr>
        <p:txBody>
          <a:bodyPr/>
          <a:lstStyle/>
          <a:p>
            <a:pPr eaLnBrk="1" hangingPunct="1"/>
            <a:r>
              <a:rPr lang="ru-RU" sz="1400" smtClean="0"/>
              <a:t>А.В.Колчак был принят на британскую службу и в 1918г. приступил к формированию вооруженных сил для борьбы с "германо-большевиками". В ноябре 1918г. приехал в Омск, где был назначен военным и морским министром правительства эсеровской Директории. В декабре 1918г. Колчак совершил переворот, объявив себя "Верховным правителем России", и поставил себе цель "победу над большевизмом и установление законности и правопорядка". Обладая половиной золотого запаса России, получив военную поддержку Англии, Франции, Японии, США, повел успешную борьбу в Сибири, на Урале и Дальнем Востоке. К весне 1919 в армии Колчак находилось до 400 тыс. человек. Его власть признали А. И. Деникин, Н. Н. Юденич, Е. К. Миллер. Восстанавливая частную собственность на предприятия и землю, А.В.Колчак предоставил право командующим военными округами закрывать органы печати, выносить смертные приговоры, что вызвало сопротивление в тылу Колчака. Финский генерал К.Маннергейм предложил Колчаку двинуть на Петроград 100-тыс. армию в обмен на независимость Финляндии, но А.В.Колчак, выступавший за "единую и неделимую" Россию, отказался. </a:t>
            </a:r>
          </a:p>
          <a:p>
            <a:pPr eaLnBrk="1" hangingPunct="1"/>
            <a:r>
              <a:rPr lang="ru-RU" sz="1400" smtClean="0"/>
              <a:t>К лету 1919г. главная группировка войск Колчака была разбита. Потерпев поражение, А.В.Колчак передал власть А. И. Деникину и атаману Г.М.Семенову, 15января 1920г. А.В.Колчак был арестован чехословацкими силами, которые передали его эсеро-меньшевистскому "Политическому центру". После перехода власти к большевистскому ВРК по тайному предложению В.И.Ленина иркутский ревком постановил расстрелять Колчака, тело которого  было спущено в прорубь. Тело Колчака было спущено в прорубь.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3" y="1143000"/>
            <a:ext cx="6286500" cy="206216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“</a:t>
            </a:r>
            <a:r>
              <a:rPr lang="ru-RU" sz="1600" dirty="0">
                <a:solidFill>
                  <a:schemeClr val="bg1"/>
                </a:solidFill>
              </a:rPr>
              <a:t>Колчак, мало эластичный и слишком твердо державшийся идеи великодержавности России, в сношениях с иностранцами шел неизменно по линии наибольшего сопротивления. В результате столь необходимое Сибирскому Правительству признание его всероссийскою властью не последовало, что лишило Россию возможности участвовать в заключение Версальского договора и не позволило заключить налаживавшийся американский </a:t>
            </a:r>
            <a:r>
              <a:rPr lang="ru-RU" sz="1600" dirty="0">
                <a:solidFill>
                  <a:schemeClr val="bg1"/>
                </a:solidFill>
              </a:rPr>
              <a:t>заем.</a:t>
            </a:r>
            <a:r>
              <a:rPr lang="en-US" sz="1600" dirty="0">
                <a:solidFill>
                  <a:schemeClr val="bg1"/>
                </a:solidFill>
              </a:rPr>
              <a:t>”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Д.В. Филатьев </a:t>
            </a:r>
          </a:p>
        </p:txBody>
      </p:sp>
      <p:pic>
        <p:nvPicPr>
          <p:cNvPr id="5127" name="Picture 7" descr="C:\Users\Миша\Desktop\Презентация по Истории\Фото\Колчак\Filatiev_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1000125"/>
            <a:ext cx="1643063" cy="23336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00063" y="3786188"/>
            <a:ext cx="6286500" cy="20923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“</a:t>
            </a:r>
            <a:r>
              <a:rPr lang="ru-RU" sz="1400" dirty="0">
                <a:solidFill>
                  <a:schemeClr val="bg1"/>
                </a:solidFill>
              </a:rPr>
              <a:t>...Позиция западных государств в отношении России изменилась. Политика этих государств была близорукой и привела к тому, что антибольшевистское движение стало бессильным. Не делалось даже попыток добиться сближения с командованием русского белого движения и руководителями отсоединившихся от России государств, прежде всего Финляндии и Польши. Адмирала Колчака эффективно поддерживала Франция, а Великобритания и Соединенные Штаты считали его нежелательным </a:t>
            </a:r>
            <a:r>
              <a:rPr lang="ru-RU" sz="1400" dirty="0">
                <a:solidFill>
                  <a:schemeClr val="bg1"/>
                </a:solidFill>
              </a:rPr>
              <a:t>деятелем.</a:t>
            </a:r>
            <a:r>
              <a:rPr lang="en-US" sz="1400" dirty="0">
                <a:solidFill>
                  <a:schemeClr val="bg1"/>
                </a:solidFill>
              </a:rPr>
              <a:t>”</a:t>
            </a:r>
            <a:r>
              <a:rPr lang="ru-RU" sz="1400" dirty="0">
                <a:solidFill>
                  <a:schemeClr val="bg1"/>
                </a:solidFill>
              </a:rPr>
              <a:t> Карл </a:t>
            </a:r>
            <a:r>
              <a:rPr lang="ru-RU" sz="1400" dirty="0">
                <a:solidFill>
                  <a:schemeClr val="bg1"/>
                </a:solidFill>
              </a:rPr>
              <a:t>Густав Маннергейм. Мемуары</a:t>
            </a: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3571875"/>
            <a:ext cx="1785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C:\Users\Nikita\Desktop\Новая папка (5)\Untitled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0"/>
            <a:ext cx="20193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7143750" cy="6215062"/>
          </a:xfrm>
        </p:spPr>
        <p:txBody>
          <a:bodyPr/>
          <a:lstStyle/>
          <a:p>
            <a:pPr eaLnBrk="1" hangingPunct="1"/>
            <a:r>
              <a:rPr lang="ru-RU" sz="1400" smtClean="0"/>
              <a:t>Родился в г. Белев Белевского уезда Тульской губернии. Окончил 2-й кадетский корпус, Николаевское кавалерийское училище (1906 г.).</a:t>
            </a:r>
          </a:p>
          <a:p>
            <a:pPr eaLnBrk="1" hangingPunct="1"/>
            <a:r>
              <a:rPr lang="ru-RU" sz="1400" smtClean="0"/>
              <a:t> После Октябрьской революции 1917 г. Каппель находится в штабе 1-й Красной армии, которая была переброшена в Самару и после революции преобразована в Приволжский военный округ (1917 — 05.1918). </a:t>
            </a:r>
          </a:p>
          <a:p>
            <a:pPr eaLnBrk="1" hangingPunct="1"/>
            <a:r>
              <a:rPr lang="ru-RU" sz="1400" smtClean="0"/>
              <a:t>Во время службы в штабе Приволжского военного округа создал и руководил нелегальным антисоветским отрядом добровольцев в Самаре, выступившим против большевиков в период мятежа Чехословацкого корпуса. К Самарскому отряду полковника Каппеля присоединился отряд оренбургских белоказаков  из армии атамана Дутова. В 1918 году, войдя со своим отрядом в состав Народной армии КОМУЧа, Каппель захватил Самару, Симбирск, Казань, но малочисленная группа Каппеля не могла противостоять брошенным на нее трем красным армиям: Тухачевского (1-я), Славена (5-я) и Ржевского (Особая, позже — 4-я) и отошла после ожесточенных боев к Уфе, где была пополнена и переформирована в Сводный, с 03.01.1919 — 2-й Уфимский корпус; 17.11.1918 — 14.07.1919. </a:t>
            </a:r>
          </a:p>
          <a:p>
            <a:pPr eaLnBrk="1" hangingPunct="1"/>
            <a:r>
              <a:rPr lang="ru-RU" sz="1400" smtClean="0"/>
              <a:t>В 1919 году — Командующий Восточным фронтом и Московской группой войск. После тяжелых поражений, потери Урала, Омска, Томска, Новониколаевска, Иркутска, Красноярска и многих других городов и районов («Великий Сибирский Ледяной поход» белых сибирских армий), отступая в Забайкалье, во время перехода по льду через реку Кан — приток Енисея — отморозил ноги, перенес их частичную ампутацию; тяжело заболел воспалением легких. </a:t>
            </a:r>
          </a:p>
          <a:p>
            <a:pPr eaLnBrk="1" hangingPunct="1"/>
            <a:r>
              <a:rPr lang="ru-RU" sz="1400" smtClean="0"/>
              <a:t>Последним своим приказом 21.01.1920 передал командование генерал-лейтенанту Войцеховскому. Умер от ран и болезней 25.01.1920 в деревне Верхнеозерская в районе Верхнеудинска. </a:t>
            </a:r>
          </a:p>
        </p:txBody>
      </p:sp>
      <p:pic>
        <p:nvPicPr>
          <p:cNvPr id="17412" name="Picture 7" descr="C:\Users\Nikita\Desktop\Новая папка (5)\Новая папка\Untitled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15888"/>
            <a:ext cx="3714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750" y="6021388"/>
            <a:ext cx="6215063" cy="64611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"Я монархист по убеждению, но стану под какое угодно знамя, лишь бы воевать с </a:t>
            </a:r>
            <a:r>
              <a:rPr lang="ru-RU" dirty="0">
                <a:solidFill>
                  <a:schemeClr val="bg1"/>
                </a:solidFill>
              </a:rPr>
              <a:t>большевиками.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В. О. Каппель 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" y="2708275"/>
            <a:ext cx="6929438" cy="17541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"За нами с запада подвигаются советские войска, которые несут с собой коммунизм, комитеты бедности и гонения на веру Иисуса Христа. Где утверждается советская власть, там не будет трудовой крестьянской собственности, там в каждой деревне небольшая кучка бездельников, образовав комитеты бедноты, получит право отнимать у каждого все, что им </a:t>
            </a:r>
            <a:r>
              <a:rPr lang="ru-RU" dirty="0">
                <a:solidFill>
                  <a:schemeClr val="bg1"/>
                </a:solidFill>
              </a:rPr>
              <a:t>захочется.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ru-RU" dirty="0">
                <a:solidFill>
                  <a:schemeClr val="bg1"/>
                </a:solidFill>
              </a:rPr>
              <a:t>В. О. Каппель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6715125" cy="6215062"/>
          </a:xfrm>
        </p:spPr>
        <p:txBody>
          <a:bodyPr/>
          <a:lstStyle/>
          <a:p>
            <a:pPr eaLnBrk="1" hangingPunct="1"/>
            <a:r>
              <a:rPr lang="ru-RU" sz="1200" smtClean="0"/>
              <a:t>18 ноября 1918 года А. В. Колчаком был осуществлён переворот и установлен режим, представлявший собой диктатуру буржуазно-помещичьей контрреволюции. Переворот был проведён под руководством так называемого Сибирского кадетского правительства, а его непосредственными организаторами явились: представители белогвардейского генерала Деникина, полковник Лебедев, генерал Андогский и полковник Волков. Переворот был проведён при активной поддержке командующих войсками Антанты в Сибири — французского генерала М. Жанена, американского генерала У. Гревса, английских генералов А. Нокса и Уорда и английских войск. В ночь на 18 ноября в Омске были арестованы члены эсеро-меньшевистской Уфимской директории, а утром Совет министров директории передал всю полноту власти Колчаку, присвоив ему титул "верховного правителя".</a:t>
            </a:r>
          </a:p>
          <a:p>
            <a:pPr eaLnBrk="1" hangingPunct="1"/>
            <a:r>
              <a:rPr lang="ru-RU" sz="1200" smtClean="0"/>
              <a:t>Основной территорией являлась Сибирь со столицей в Омске. Урал, Оренбургская губерния и Уральская область являлись фронтовой и прифронтовой зонами. Дальний Восток лишь номинально находился под властью Колчака, а фактически там господствовали американские и японские интервенты. В январе 1919 было подписано соглашение о вступлении представителя Высшего межсоюзного командования генерала Жанена в исполнение обязанностей главнокомандующего войсками союзных государств на Востоке России и в Западной Сибири. Колчак как главнокомандующий белогвардейскими армиями был обязан все оперативные действия согласовывать с Жаненом. Одновременно Нокс был назначен руководителем тыла и снабжения колчаковских армий. К весне 1919 Колчак создал армию численностью до 400 тыс. человек, выставив на фронт 130—140 тыс. штыков и сабель. Правительство США передало Колчаку кредиты, предназначавшиеся ранее буржуазному Временному правительству, и предоставило в счёт этих кредитов 600 тыс. винтовок; Великобритания дала 200 тыс. комплектов обмундирования, Франция — 30 самолётов, свыше 200 автомашин. Колчак располагал золотым запасом России, захваченным летом 1918 командованием Чехословацкого корпуса в Казани в сумме 651,5 млн. рублей золотом и 100 млн. кредитными билетами. За поставки вооружения и других материалов в 1919 Великобритании было передано 2883 пуда золота, Японии — 2672, США — 2118, Франции — 1225, а всего — свыше 9200 пудов золота. </a:t>
            </a:r>
          </a:p>
        </p:txBody>
      </p:sp>
      <p:pic>
        <p:nvPicPr>
          <p:cNvPr id="18435" name="Picture 8" descr="C:\Users\Nikita\Desktop\Новая папка (5)\Untitled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0"/>
            <a:ext cx="2447925" cy="73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Users\Nikita\Desktop\Новая папка (5)\Новая папка\Untitled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115888"/>
            <a:ext cx="6715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C:\Users\Nikita\Desktop\Новая папка (5)\Untitled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0"/>
            <a:ext cx="17716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-12700" y="642938"/>
            <a:ext cx="7429500" cy="6215062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Char char=""/>
            </a:pPr>
            <a:r>
              <a:rPr lang="ru-RU" sz="1400" smtClean="0"/>
              <a:t>Деникин Антон Иванович - сын офицера пограничной стражи, выслужившегося из солдат. Окончил Ловичское реальное училище, военно-училищные курсы при Киевском пехотном юнкерском училище и Николаевскую академию Генерального штаба (1899). 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ru-RU" sz="1400" smtClean="0"/>
              <a:t>В начале первой мировой войны назначен на должность генерал-квартирмейстера 8-й армии генерала Брусилова. «Железная» дивизия генерала Деникина прославилась во многих сражениях во время Галицийской битвы и на Карпатах. </a:t>
            </a:r>
          </a:p>
          <a:p>
            <a:pPr marL="273050" indent="-273050" eaLnBrk="1" hangingPunct="1">
              <a:buFont typeface="Wingdings 2" pitchFamily="18" charset="2"/>
              <a:buChar char=""/>
            </a:pPr>
            <a:r>
              <a:rPr lang="ru-RU" sz="1400" smtClean="0"/>
              <a:t>Во время отступления в сентябре 1915 г. дивизия контратакой взяла Луцк, за что генерал Деникин был произведен в генерал-лейтенанты. Вторично генерал Деникин взял Луцк во время Брусиловского наступления в июне 1916 г. Осенью 1914 г. за бои у Гродека генерал Деникин был награжден Георгиевским оружием, а затем за смелый маневр у Горного Лужка — орденом Св. Георгия 4-й степени. В 1915 г. за бои у Лутовиско — орденом Св. Георгия 3-й степени. За прорыв неприятельских позиций во время Брусиловского наступления в 1916 г. и за вторичное взятие Луцка — снова награжден Георгиевским оружием, осыпанным бриллиантами с надписью “За двукратное освобождение Луцка”.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850" y="3933825"/>
            <a:ext cx="6929438" cy="246221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“</a:t>
            </a:r>
            <a:r>
              <a:rPr lang="ru-RU" sz="1400" dirty="0">
                <a:solidFill>
                  <a:schemeClr val="bg1"/>
                </a:solidFill>
              </a:rPr>
              <a:t>Я позвонил Деникину и предложил ему в течение дня сменить мои части на этих высотах. Генерал отказался — он уже начал передислокацию, но в дальнейшем, если высоты ему понадобятся, он всегда сможет захватить их. На что я ответил, что через какое-то время будет очень сложно отбросить немцев назад.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— Где вы видите немцев? — закричал Деникин. — Здесь нет никаких немцев!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Я сухо заметил, что мне легче их видеть, так как я стою прямо перед ними. Этот пример ярко отражает присущее русским командирам желание преуменьшать те обстоятельства, которые по той или иной причине не вписываются в их планы.</a:t>
            </a:r>
          </a:p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Когда мою дивизию с приходом ночи отвели в резерв армейского корпуса, холмы снова оказались в руках немцев. Значение этого факта генерал Деникин осознал уже на следующий </a:t>
            </a:r>
            <a:r>
              <a:rPr lang="ru-RU" sz="1400" dirty="0">
                <a:solidFill>
                  <a:schemeClr val="bg1"/>
                </a:solidFill>
              </a:rPr>
              <a:t>день.</a:t>
            </a:r>
            <a:r>
              <a:rPr lang="en-US" sz="1400" dirty="0">
                <a:solidFill>
                  <a:schemeClr val="bg1"/>
                </a:solidFill>
              </a:rPr>
              <a:t>”</a:t>
            </a:r>
            <a:r>
              <a:rPr lang="ru-RU" sz="1400" dirty="0">
                <a:solidFill>
                  <a:schemeClr val="bg1"/>
                </a:solidFill>
              </a:rPr>
              <a:t> К</a:t>
            </a:r>
            <a:r>
              <a:rPr lang="ru-RU" sz="1400" dirty="0">
                <a:solidFill>
                  <a:schemeClr val="bg1"/>
                </a:solidFill>
              </a:rPr>
              <a:t>. Г. Маннергейм</a:t>
            </a:r>
          </a:p>
        </p:txBody>
      </p:sp>
      <p:pic>
        <p:nvPicPr>
          <p:cNvPr id="18437" name="Picture 10" descr="J:\Презентация по Истории\Фото\Корнилов\12361582735848 (NXPowerLite)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3933825"/>
            <a:ext cx="162401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C:\Users\Nikita\Desktop\Новая папка (5)\Новая папка\Untitled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44450"/>
            <a:ext cx="626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Users\Nikita\Desktop\Новая папка (5)\Untitled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0"/>
            <a:ext cx="17335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7429500" cy="6215062"/>
          </a:xfrm>
        </p:spPr>
        <p:txBody>
          <a:bodyPr/>
          <a:lstStyle/>
          <a:p>
            <a:pPr eaLnBrk="1" hangingPunct="1"/>
            <a:r>
              <a:rPr lang="ru-RU" sz="1600" smtClean="0"/>
              <a:t>В марте 1917 г. при Временном правительстве назначен помощником начальника штаба Верховного Главнокомандующего, а в мае того же года — Главнокомандующим армиями Западного фронта. В июле 1917 г., после назначения генерала Корнилова Верховным Главнокомандующим, назначен на его место Главнокомандующим армиями Юго-Западного фронта. За активную поддержку генерала Корнилова в августе 1917 г. отрешен от должности Временным правительством и заключен в Быховскую тюрьму. </a:t>
            </a:r>
          </a:p>
          <a:p>
            <a:pPr eaLnBrk="1" hangingPunct="1"/>
            <a:r>
              <a:rPr lang="ru-RU" sz="1600" smtClean="0"/>
              <a:t>19 ноября 1917 г. бежал из Быхова и прибыл в Новочеркасск, где принял участие в организации Добровольческой армии. 30 января 1918 г. назначен начальником 1-й Добровольческой дивизии. В 1-й Кубанский поход выступил на должности заместителя Командующего Добровольческой армией генерала Корнилова. 31 марта 1918 г., когда во время штурма Екатеринодара был убит генерал Корнилов, вступил в командование Добровольческой армией. В июне 1918 г. повел Добровольческую армию во 2-й Кубанский поход. 3 июля 1918 г. взял Екатеринодар. 25 сентября (8 октября) 1918 г. после смерти генерала Алексеева стал Главнокомандующим Добровольческой армией. 26 декабря 1918 г. после встречи на станции Торговой с Донским атаманом генералом Красновым, признавшим необходимость единого командования и согласившегося подчинить Донскую армию генералу Деникину, — стал Главнокомандующим Вооруженными Силами Юга России (ВСЮР).</a:t>
            </a:r>
          </a:p>
        </p:txBody>
      </p:sp>
      <p:pic>
        <p:nvPicPr>
          <p:cNvPr id="20484" name="Picture 5" descr="C:\Users\Nikita\Desktop\Новая папка (5)\Новая папка\Untitled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0650"/>
            <a:ext cx="626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C:\Users\Nikita\Desktop\Новая папка (5)\Untitle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0"/>
            <a:ext cx="17335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-15875" y="1751013"/>
            <a:ext cx="7429500" cy="4341812"/>
          </a:xfrm>
        </p:spPr>
        <p:txBody>
          <a:bodyPr/>
          <a:lstStyle/>
          <a:p>
            <a:pPr eaLnBrk="1" hangingPunct="1"/>
            <a:r>
              <a:rPr lang="ru-RU" sz="1600" smtClean="0"/>
              <a:t> 3 июля 1919 г. подписал директиву о «Походе на Москву», в ходе которого ВСЮР добились наибольших успехов за все время гражданской войны на южном фронте. После отступления ВСЮР осенью 1919 г. — зимой 1920 г. оставляет пост Главнокомандующего. </a:t>
            </a:r>
          </a:p>
          <a:p>
            <a:pPr eaLnBrk="1" hangingPunct="1"/>
            <a:r>
              <a:rPr lang="ru-RU" sz="1600" smtClean="0"/>
              <a:t>5 апреля 1920 г. выехал с семьей в Англию, а затем в Бельгию. В Брюсселе начал работу над своим фундаментальным трудом «Очерки Русской Смуты». Германское вторжение во Францию в мае-июне 1940 г. вынудило генерала Деникина, не желавшего оказаться под немецкой оккупацией, срочно покинуть Бург-ла-Рэн (под Парижем). Генерал Деникин осуждал политику Гитлера и называл его «злейшим врагом России». В то же время он надеялся, что после разгрома Германии русская армия свергнет коммунистическую власть. В мае 1945 г. он вернулся в Париж, а в конце ноября того же года, воспользовавшись приглашением одного из своих соратников, отправился в США. Скончался от сердечного приступа 7 августа 1947 г. в больнице Мичиганского университета. </a:t>
            </a:r>
          </a:p>
          <a:p>
            <a:pPr eaLnBrk="1" hangingPunct="1"/>
            <a:endParaRPr lang="ru-RU" sz="1600" smtClean="0"/>
          </a:p>
          <a:p>
            <a:pPr eaLnBrk="1" hangingPunct="1"/>
            <a:endParaRPr lang="ru-RU" smtClean="0"/>
          </a:p>
        </p:txBody>
      </p:sp>
      <p:sp>
        <p:nvSpPr>
          <p:cNvPr id="8" name="TextBox 7"/>
          <p:cNvSpPr txBox="1"/>
          <p:nvPr/>
        </p:nvSpPr>
        <p:spPr>
          <a:xfrm>
            <a:off x="500063" y="2286000"/>
            <a:ext cx="6929437" cy="23082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“</a:t>
            </a:r>
            <a:r>
              <a:rPr lang="ru-RU" sz="1600" dirty="0">
                <a:solidFill>
                  <a:schemeClr val="bg1"/>
                </a:solidFill>
              </a:rPr>
              <a:t>Среднего роста, плотный, несколько расположенный к полноте, с небольшой бородкой и длинными черными с значительной проседью усами, грубоватым низким голосом, генерал Деникин производил впечатление вдумчивого, твердого, кряжистого, чисто русского человека. Он имел репутацию честного солдата, храброго, способного и обладавшего большой военной эрудицией начальника. Его имя стало особенно популярным со времени нашей смуты. </a:t>
            </a:r>
            <a:r>
              <a:rPr lang="ru-RU" sz="1600" dirty="0">
                <a:solidFill>
                  <a:schemeClr val="bg1"/>
                </a:solidFill>
              </a:rPr>
              <a:t>Он </a:t>
            </a:r>
            <a:r>
              <a:rPr lang="ru-RU" sz="1600" dirty="0">
                <a:solidFill>
                  <a:schemeClr val="bg1"/>
                </a:solidFill>
              </a:rPr>
              <a:t>независимо, смело и твердо подымал голос свой на защиту чести и достоинства родной армии и русского </a:t>
            </a:r>
            <a:r>
              <a:rPr lang="ru-RU" sz="1600" dirty="0">
                <a:solidFill>
                  <a:schemeClr val="bg1"/>
                </a:solidFill>
              </a:rPr>
              <a:t>офицерства.</a:t>
            </a:r>
            <a:r>
              <a:rPr lang="en-US" sz="1600" dirty="0">
                <a:solidFill>
                  <a:schemeClr val="bg1"/>
                </a:solidFill>
              </a:rPr>
              <a:t>”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П. Н. Врангель о Деникине</a:t>
            </a:r>
          </a:p>
        </p:txBody>
      </p:sp>
      <p:pic>
        <p:nvPicPr>
          <p:cNvPr id="10244" name="Picture 4" descr="C:\Users\Миша\Desktop\Презентация по Истории\Фото\Деникин\vrang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2214563"/>
            <a:ext cx="1500187" cy="2428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1510" name="Picture 8" descr="C:\Users\Nikita\Desktop\Новая папка (5)\Новая папка\Untitled-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692150"/>
            <a:ext cx="6267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Users\Nikita\Desktop\Новая папка (5)\Новая папка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68275"/>
            <a:ext cx="6229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7072313" cy="5715000"/>
          </a:xfrm>
        </p:spPr>
        <p:txBody>
          <a:bodyPr/>
          <a:lstStyle/>
          <a:p>
            <a:pPr eaLnBrk="1" hangingPunct="1"/>
            <a:r>
              <a:rPr lang="ru-RU" sz="1600" smtClean="0"/>
              <a:t>К концу 1916 – началу 1917 годов экономические, политические и социальные проблемы , осложнённые военным положением, обострил ситуацию в армии и этому есть множество причин: </a:t>
            </a:r>
          </a:p>
          <a:p>
            <a:pPr eaLnBrk="1" hangingPunct="1"/>
            <a:r>
              <a:rPr lang="ru-RU" sz="1600" smtClean="0"/>
              <a:t> Полностью разваленная реформами порядковая система, находящаяся под началом В. Ф. Джунковского, перестала функционировать. Он провел несколько реформ, лишив тем самым страну порядка в обществе, армии и провинции. Джунковский вывел из под контроля военные части, убрав из них жандармов. Он оставил открытую дверь перед огромным количеством пропагандистов, что привело к массовому дезертирству и неподчинению. Это повлекло за собой развал фронта и повсеместное разорение военного имущества.</a:t>
            </a:r>
          </a:p>
          <a:p>
            <a:pPr eaLnBrk="1" hangingPunct="1"/>
            <a:r>
              <a:rPr lang="ru-RU" sz="1600" smtClean="0"/>
              <a:t> Экономическая система показала свою несостоятельность, в частности в обеспечении своего население продовольствием во время военных действий. Именно с хлебного прилавка началась февральская революция вылившаяся в свержение 300 летней монархии и учреждение временного правительства во главе с А.Ф. Керенским.</a:t>
            </a:r>
          </a:p>
          <a:p>
            <a:pPr eaLnBrk="1" hangingPunct="1"/>
            <a:r>
              <a:rPr lang="ru-RU" sz="1600" smtClean="0"/>
              <a:t>Временное правительство не  справлялось с поставленными задачами, что привело в последствие к октябрьским событиям в результате которых вся власть в стране перешла к Советам. Политика Ленина и Троцкого не была поддержана многими, что привело к организации Белого движения. </a:t>
            </a:r>
          </a:p>
        </p:txBody>
      </p:sp>
      <p:pic>
        <p:nvPicPr>
          <p:cNvPr id="4100" name="Picture 10" descr="C:\Users\Nikita\Desktop\Новая папка (5)\Untitle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8025" y="0"/>
            <a:ext cx="2085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Users\Nikita\Desktop\Новая папка (5)\Новая папка\Untitled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4450"/>
            <a:ext cx="49911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1" descr="C:\Users\Nikita\Desktop\Новая папка (5)\Untitled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-19050"/>
            <a:ext cx="2286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7000875" cy="6215062"/>
          </a:xfrm>
        </p:spPr>
        <p:txBody>
          <a:bodyPr/>
          <a:lstStyle/>
          <a:p>
            <a:pPr eaLnBrk="1" hangingPunct="1"/>
            <a:r>
              <a:rPr lang="ru-RU" sz="1200" smtClean="0"/>
              <a:t>К концу июня 1919 года белые армии,  преследуя разбитого противника, вышли на фронт Царицын - Екатеринослав -Херсон. 3 июля в Царицыне А.И. Деникин отдал Директиву о походе на Москву. Конец июля и первая половина августа 1919 года были ознаменованы новыми успехами. На западе Добровольческая армия взяла Полтаву; в низовьях Днепра 3-ий армейский корпус, при содействии Черноморского флота и английских кораблей, занял Очаков, на востоке Кавказская армия под командованием генерала Врангеля 28 июля овладела Камышином. Передовые части подошли к Саратову. С запада победоносное наступление Добровольческих войск прочно прикрывалось 5-м кавалерийским корпусом. В начале июня от Керчи начал наступление 3-й армейский корпус, который прошел весь Крым, вышел на Херсон и Одессу и составил группу войск Новороссийской области под начальством генерала Шиллинга. В конце июля командующий Донской армией генерал Сидорин собрал под Новохоперском конную группу под командованием генерала Мамонтова, которой была дана задача, прорвав фронт противника, расстроить управление и тылы Южного большевистского фронта. 18 августа Мамантов взял Тамбов. Но пути рейда казачья конница уничтожала склады и громадные запасы противника, разрушала железнодорожные мосты, нарушала связь и вызывала среди большевиков сильнейшую панику.</a:t>
            </a:r>
          </a:p>
          <a:p>
            <a:pPr eaLnBrk="1" hangingPunct="1"/>
            <a:r>
              <a:rPr lang="ru-RU" sz="1200" smtClean="0"/>
              <a:t> К концу августа Добровольческая Армия наступала на Курск. 5-й кавалерийский корпус захватил Конотоп и Бахмут, прервав связь Киева с Москвой. 30 августа 1919 года войска генерала Бредова форсировали Днепр и вошли в Киев. Так же успешно продвигались войска генерала Шиллинга. Овладев в начале августа  Херсоном и Николаевом, корпус продолжал движение на Вознесенск. В ночь на 23 августа белая эскадра капитана 1-го ранга Остелецкого совместно с судами английского флота высадила десант, который захватил Одессу. В дальнейшем войска Киевской области и Новороссии наступлением с севера, востока и юга постепенно занимают территорию между Днепром и Черным морем. 20 сентября 1919 года 1-й армейский корпус генерала Кутепова взял Курск, 30-го сентября генерал Шкуро, переправившись неожиданно через Дон, захватил Воронеж. 14 октября войска 1-го армейского корпуса овладели Орлом и продолжали движение к Туле. На всем фронте войска Добровольческой Армии победоносно двигались вперед, громя превосходящего противника, захватывая тысячи пленных и огромные трофеи.</a:t>
            </a:r>
          </a:p>
        </p:txBody>
      </p:sp>
      <p:pic>
        <p:nvPicPr>
          <p:cNvPr id="22533" name="Picture 10" descr="C:\Users\Nikita\Desktop\Новая папка (5)\Untitled-22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-76200"/>
            <a:ext cx="523875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C:\Users\Nikita\Desktop\Новая папка (5)\Untitled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0" y="0"/>
            <a:ext cx="18097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0" y="571500"/>
            <a:ext cx="7429500" cy="6286500"/>
          </a:xfrm>
        </p:spPr>
        <p:txBody>
          <a:bodyPr/>
          <a:lstStyle/>
          <a:p>
            <a:pPr eaLnBrk="1" hangingPunct="1"/>
            <a:r>
              <a:rPr lang="ru-RU" sz="1600" smtClean="0"/>
              <a:t>Юденич Николай Николаевич родился в дворянской семье коллежского советника. В 1881г. окончил Александровское военное училище в Москве. </a:t>
            </a:r>
          </a:p>
          <a:p>
            <a:pPr eaLnBrk="1" hangingPunct="1"/>
            <a:r>
              <a:rPr lang="ru-RU" sz="1600" smtClean="0"/>
              <a:t>В начале первой мировой войны  служил начальником штаба, с 1915г. командовал Кавказской армией. В 1916г. успешно провел Эрзурумскую (пленив более 13 тыс. турецких солдат и офицеров, захватив всю крепостную и часть полевой артиллерии) и Трапезундскую операции, был награжден Георгиевским орденом 2-й степени. В мае 1917г. Н.Н.Юденич был отстранен от командования как "сопротивляющийся указаниям Временного правительства" и был вынужден уйти в отставку. В 1918 эмигрировал в Финляндию. </a:t>
            </a:r>
          </a:p>
          <a:p>
            <a:pPr eaLnBrk="1" hangingPunct="1"/>
            <a:r>
              <a:rPr lang="ru-RU" sz="1600" smtClean="0"/>
              <a:t>Встреча со знакомым со времен академии генералом Маннергеймом привела Н.Н.Юденича к мысли организовать за границей борьбу против Советской власти. В 1919г. Н.Н.Юденич был назначен А.В.Колчаком главнокомандующим Северо-Западной армией, сформированной русскими эмигрантами в Эстонии, и вошел в состав Северо-Западного правительства, которое должно было заключить союз с прибалтийскими государствами. В сентябре 1919г. армия Юденича прорвала советский фронт и подошла к Петрограду, но, выступая с лозунгом "Единой великой России", А.В.Колчак и Н.Н.Юденич не получили поддержки от Финляндии и Эстонии и были отброшены. Н.Н.Юденич эмигрировал в Англию, отказавшись от политической деятельности. Умер в Каннах.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" y="1571625"/>
            <a:ext cx="5857875" cy="33242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“</a:t>
            </a:r>
            <a:r>
              <a:rPr lang="ru-RU" sz="1400" dirty="0">
                <a:solidFill>
                  <a:schemeClr val="bg1"/>
                </a:solidFill>
              </a:rPr>
              <a:t>28 января 1920 года после завершения ликвидации своей армии Юденич должен был покинуть Эстонию - отправиться пароходом из Ревеля в столицу Финляндии. Но в 23 часа 27 января в отель, прибыл с шестью офицерами его подчиненный Булак-Балахович и потребовал задержки отъезда до денежного расчета с ним и его армией. Бывшего главкома вытолкнули на улицу, отконвоировали на вокзал и впихнули в вагон поезда, который потащился в сторону Юрьева (Тарту). от него требовали чек на 100.000 английских фунтов. В случае отказа его грозились выдать советским войскам. Генерал  перед бандитами в погонах держался мужественно. В ответ на угрозы, заявил, что деньги может передать только ликвидационной комиссии. И больше им разговаривать не о чем. Поезд с похитителями задержали на станции Тапс и приказали повернуть назад. К полудню освобожденный генерал Юденич был во французской миссии, а вечером того же дня отбыл в </a:t>
            </a:r>
            <a:r>
              <a:rPr lang="ru-RU" sz="1400" dirty="0">
                <a:solidFill>
                  <a:schemeClr val="bg1"/>
                </a:solidFill>
              </a:rPr>
              <a:t>Гельсингфорс.</a:t>
            </a:r>
            <a:r>
              <a:rPr lang="en-US" sz="1400" dirty="0">
                <a:solidFill>
                  <a:schemeClr val="bg1"/>
                </a:solidFill>
              </a:rPr>
              <a:t>”</a:t>
            </a:r>
            <a:r>
              <a:rPr lang="ru-RU" sz="1400" dirty="0">
                <a:solidFill>
                  <a:schemeClr val="bg1"/>
                </a:solidFill>
              </a:rPr>
              <a:t> А</a:t>
            </a:r>
            <a:r>
              <a:rPr lang="ru-RU" sz="1400" dirty="0">
                <a:solidFill>
                  <a:schemeClr val="bg1"/>
                </a:solidFill>
              </a:rPr>
              <a:t>. А. Краснов</a:t>
            </a:r>
          </a:p>
        </p:txBody>
      </p:sp>
      <p:pic>
        <p:nvPicPr>
          <p:cNvPr id="23557" name="Picture 6" descr="C:\Users\Nikita\Desktop\Новая папка (5)\Новая папка\Untitled-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44450"/>
            <a:ext cx="6096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:\Users\Nikita\Desktop\Новая папка (5)\Untitled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325" y="0"/>
            <a:ext cx="19716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7215188" cy="5715000"/>
          </a:xfrm>
        </p:spPr>
        <p:txBody>
          <a:bodyPr/>
          <a:lstStyle/>
          <a:p>
            <a:pPr eaLnBrk="1" hangingPunct="1"/>
            <a:r>
              <a:rPr lang="ru-RU" sz="1000" smtClean="0"/>
              <a:t>В конце ноября 1918 г. в Хельсинки группой видных белоэмигрантов был создан при поддержке К.Г.Маннергейма Русский политический комитет. В январе следующего года этот комитет поддержал идею Н.Н.Юденича о формировании Белой армии и выдвинул его в качестве лидера антибольшевистского движения на Северо-Западе России. Вскоре Юденич получил разрешение К.Г.Маннергейма на формирование белогвардейских частей на территории Финляндии. Большие надежды возлагал он и на обосновавшийся в Эстонии Северный корпус, представлявший собой части бывшей Северной Белой армии, разгромленный красными в конце 1918 г. под Себежем и Псковом. Пока шли приготовления к боевым действиям, Северный корпус под командованием генерал-майора А.П. Родзянко 13 мая 1919 г. самостоятельно перешел в наступление на Петроград и вскоре потерпел поражение.</a:t>
            </a:r>
          </a:p>
          <a:p>
            <a:pPr eaLnBrk="1" hangingPunct="1"/>
            <a:r>
              <a:rPr lang="ru-RU" sz="1000" smtClean="0"/>
              <a:t>Изменение военно-политической обстановки в антибольшевистском движении Северо-Запада ускорило приход Н.Н.Юденича к власти. 24 мая им было создано в Хельсинки (с 29 июля в Таллине) Политическое совещание, базой которого послужил Русский политический комитет. Политическое совещание было активно поддержано руководством Антанты. Как его глава, Н.Н.Юденич в июне вел переговоры с К.Г.Маннергейма об условиях военного сотрудничества финляндского правительства в совместной борьбе против большевиков. 10 июля Н.Н.Юденич был назначен А. В. Колчаком «Главнокомандующим всеми российскими сухопутными и морскими вооруженными силами, действующими против большевиков на Северо-Западном фронте</a:t>
            </a:r>
          </a:p>
          <a:p>
            <a:pPr eaLnBrk="1" hangingPunct="1"/>
            <a:r>
              <a:rPr lang="ru-RU" sz="1000" smtClean="0"/>
              <a:t>В конце августа Юденич приступил к разработке наступательной операции на петроградском направлении.  «Белый меч» — под таким названием вошла в историю Гражданской войны операция Северо-Западной добровольческой армии осенью 1919 г.</a:t>
            </a:r>
          </a:p>
          <a:p>
            <a:pPr eaLnBrk="1" hangingPunct="1"/>
            <a:r>
              <a:rPr lang="ru-RU" sz="1000" smtClean="0">
                <a:solidFill>
                  <a:srgbClr val="0C002C"/>
                </a:solidFill>
              </a:rPr>
              <a:t>28 сентября Северо-западная добровольческая армия начала наступление на Петроград, а 2 октября H. Н. Юденич стал ее командующим. Только вперед, с максимально возможной скоростью продвижения — таков основной мотив этой операции. Н. Н. Юденич отказался от обозов.</a:t>
            </a:r>
            <a:endParaRPr lang="ru-RU" sz="1000" smtClean="0"/>
          </a:p>
          <a:p>
            <a:pPr eaLnBrk="1" hangingPunct="1"/>
            <a:r>
              <a:rPr lang="ru-RU" sz="1000" smtClean="0"/>
              <a:t>В ожесточенных боях Красная Армия остановила натиск белых. Получив свежие подкрепления , командование красных подготовилось к контрнаступлению. Стратегический план сводился к следующему: предполагалось нанести два удара по сходящимся направлениям со стороны Петрограда — из Тосно и Луги. Группировки красных, соединившись в Ямбурге, должны были полностью окружить Северо-Западную добровольческую армию, скованную в боях под Пулковым.</a:t>
            </a:r>
          </a:p>
          <a:p>
            <a:pPr eaLnBrk="1" hangingPunct="1"/>
            <a:r>
              <a:rPr lang="ru-RU" sz="1000" smtClean="0"/>
              <a:t>21 октября 7-я Красная Армия при поддержке Балтийского флота перешла в контрнаступление, и уже 23 октября ее войска заняли Павловск и Детское Село, а 26 октября — Красное Село. Спустя пять дней, 26 октября, развернула наступление 15-я Красная Армия и уже 31 октября выбила белых из Луги и стала продвигаться к Ямбургу.</a:t>
            </a:r>
          </a:p>
          <a:p>
            <a:pPr eaLnBrk="1" hangingPunct="1"/>
            <a:r>
              <a:rPr lang="ru-RU" sz="1000" smtClean="0"/>
              <a:t>31 декабря 1919 г., Эстония подписала мирный договор с Советской Россией. Советское правительство признало независимость республики, но при этом отдельным пунктом оговаривалось, что Эстония отказывается от предоставления своей территории для антибольшевистских правительств и Белых армий. Мир между Советской Россией и Эстонией означал конец Белого движения на Северо-Западе России.</a:t>
            </a:r>
          </a:p>
          <a:p>
            <a:pPr eaLnBrk="1" hangingPunct="1"/>
            <a:endParaRPr lang="ru-RU" sz="900" smtClean="0"/>
          </a:p>
        </p:txBody>
      </p:sp>
      <p:pic>
        <p:nvPicPr>
          <p:cNvPr id="24580" name="Picture 5" descr="C:\Users\Nikita\Desktop\Новая папка (5)\Новая папка\Untitled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53988"/>
            <a:ext cx="6953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C:\Users\Nikita\Desktop\Новая папка (5)\Новая папка\Untitled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96838"/>
            <a:ext cx="622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4" descr="C:\Users\Nikita\Desktop\Новая папка (5)\Untitled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22288"/>
            <a:ext cx="816292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5" descr="C:\Users\Nikita\Desktop\Новая папка (5)\Untitle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73056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Users\Nikita\Desktop\Новая папка (5)\Новая папка\Untitled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9050"/>
            <a:ext cx="6248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C:\Users\Nikita\Desktop\Новая папка (5)\Untitled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0"/>
            <a:ext cx="16002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-12700" y="508000"/>
            <a:ext cx="7572375" cy="6350000"/>
          </a:xfrm>
        </p:spPr>
        <p:txBody>
          <a:bodyPr/>
          <a:lstStyle/>
          <a:p>
            <a:pPr eaLnBrk="1" hangingPunct="1"/>
            <a:r>
              <a:rPr lang="ru-RU" sz="1200" smtClean="0"/>
              <a:t>Окончил Ростовское реальное училище и Горный институт в Санкт-Петербурге. </a:t>
            </a:r>
          </a:p>
          <a:p>
            <a:pPr eaLnBrk="1" hangingPunct="1"/>
            <a:r>
              <a:rPr lang="ru-RU" sz="1200" smtClean="0"/>
              <a:t> В сентябре 1914 г. назначен помощником командира полка. Награжден Георгиевским оружием. 25 декабря 1914 г. произведен в полковники. С октября 1915 г. назначен командиром 1-го Нерчинского полка Забайкальского казачьего войска, а 29 декабря 1916 г. - командиром 2-ой бригады Уссурийской конной дивизией. 26 января 1917 г. произведен в генерал-майоры и временно принял командование Уссурийской конной дивизии. 22 июля 1917 г. назначен командующим 7-ой кавалерийской дивизией. </a:t>
            </a:r>
          </a:p>
          <a:p>
            <a:pPr eaLnBrk="1" hangingPunct="1"/>
            <a:r>
              <a:rPr lang="ru-RU" sz="1200" smtClean="0"/>
              <a:t>В Добровольческую армию прибыл 7 сентября 1918 г. 10 сентября был назначен командиром бригады в 1-ой конной дивизии, 13 сентября - начальником дивизии. 28 ноября 1918 г. назначен командиром 1-го конного корпуса и 5 декабря того же года, произведен в генерал-лейтенанты. 9 января 1919 г. Врангель был назначен на должность Командующего Кавказской Добровольческой армии. В мае 1919 г. Кавказская армия под его командованием форсировала р. Маныч и повела наступление на г. Царицын, который был взят 30 июня 1919 г. После этого Кавказская армия, в ходе «Похода на Москву», пыталась прорваться к Саратову, однако дальше г. Камышина продвинуться не смогла. 9 декабря 1919 г. Врангель стал командующим Добровольческой армией и главноначальствующим Харьковской области. 9 февраля 1920 г. из-за разногласий с генералом Деникиным подал в отставку. 21 февраля 1920 г. был издан приказ по Генеральному штабу «об увольнении от службы» генерала Врангеля. </a:t>
            </a:r>
          </a:p>
          <a:p>
            <a:pPr eaLnBrk="1" hangingPunct="1"/>
            <a:r>
              <a:rPr lang="ru-RU" sz="1200" smtClean="0"/>
              <a:t>4 апреля 1920 г. на Военном Совете в Севастополе единогласно был избран новым Главнокомандующим Вооруженными Силами Юга России. Приняв командование, генерал П.Н.Врангель прежде всего начал восстанавливать дисциплину и укреплять моральное состояние войск. 11 мая 1920 г. ВСЮР были переформированы в Русскую армию. Правительство Юга России приступило к проведению в Крыму ряда реформ, в частности, был принят «закон о земле», «закон о волостных земствах». Русская армия провела ряд успешных операций в Северной Таврии, но к осени красные войска уже имели многократное превосходство над белыми. К тому же неудачный исход десанта генерала Улагая на Кубань в августе и Заднепровской операции в октябре значительно уменьшили силы армии генерала Врангеля. В конце октября 1920 г. она была вынуждена отступить в Крым и в ноябре 1920 г. эвакуироваться в Турцию.</a:t>
            </a:r>
          </a:p>
          <a:p>
            <a:pPr eaLnBrk="1" hangingPunct="1"/>
            <a:r>
              <a:rPr lang="ru-RU" sz="1200" smtClean="0"/>
              <a:t> В Константинополе Врангель стремился воспрепятствовать распылению армии, находившейся в лагерях в Галлиополи и на о. Лемнос. Ему удалось организовать переезд воинских частей в Болгарию и в Королевство СХС, где они были приняты на жительство. Сам генерал Врангель со своим штабом переехал из Константинополя в Королевство СХС, в Сремски Карловицы. В целях сохранения кадров Русской армии за границей в новых, эмигрантских, условиях, Врангелем в сентябре 1924 г. создается Русский Общевоинский Союз (РОВС). В сентябре 1927 г. генерал Врангель с семьей переехал из Королевства СХС в Бельгию, в Брюссель, где вскоре неожиданно тяжело заболел и 25 апреля 1928 г скончался.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" y="1571625"/>
            <a:ext cx="5500688" cy="14779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Не дай Бог, чтобы наступил тот момент, когда Третья Россия, захлебываясь среди пожарищ собственной кровью, закричит: «Как вы смели способствовать гибели врангелевской армии! Проклятье вам</a:t>
            </a:r>
            <a:r>
              <a:rPr lang="ru-RU" dirty="0">
                <a:solidFill>
                  <a:schemeClr val="bg1"/>
                </a:solidFill>
              </a:rPr>
              <a:t>!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Александр </a:t>
            </a:r>
            <a:r>
              <a:rPr lang="ru-RU" dirty="0">
                <a:solidFill>
                  <a:schemeClr val="bg1"/>
                </a:solidFill>
              </a:rPr>
              <a:t>Куприн</a:t>
            </a:r>
          </a:p>
        </p:txBody>
      </p:sp>
      <p:pic>
        <p:nvPicPr>
          <p:cNvPr id="13317" name="Picture 5" descr="C:\Users\Миша\Desktop\Презентация по Истории\Фото\Врангель\kypr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071563"/>
            <a:ext cx="1714500" cy="26860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571500" y="4500563"/>
            <a:ext cx="4214813" cy="12001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Врангель прет.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   Отходим мы.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   Врангелю удача.</a:t>
            </a:r>
            <a:r>
              <a:rPr lang="en-US" dirty="0">
                <a:solidFill>
                  <a:schemeClr val="bg1"/>
                </a:solidFill>
              </a:rPr>
              <a:t>” 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                      В. В. Маяковский</a:t>
            </a:r>
          </a:p>
        </p:txBody>
      </p:sp>
      <p:pic>
        <p:nvPicPr>
          <p:cNvPr id="13318" name="Picture 6" descr="C:\Users\Миша\Desktop\Презентация по Истории\Фото\Врангель\220px-Маяков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929063"/>
            <a:ext cx="1377950" cy="200501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7656" name="Picture 11" descr="C:\Users\Nikita\Desktop\Новая папка (5)\Новая папка\Untitled-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-26988"/>
            <a:ext cx="639127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C:\Users\Nikita\Desktop\Новая папка (5)\Новая папка\Untitled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5888"/>
            <a:ext cx="3667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0" descr="C:\Users\Nikita\Desktop\Новая папка (5)\Untitled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-19050"/>
            <a:ext cx="31146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Объект 2"/>
          <p:cNvSpPr>
            <a:spLocks noGrp="1"/>
          </p:cNvSpPr>
          <p:nvPr>
            <p:ph idx="1"/>
          </p:nvPr>
        </p:nvSpPr>
        <p:spPr>
          <a:xfrm>
            <a:off x="0" y="642938"/>
            <a:ext cx="6929438" cy="6072187"/>
          </a:xfrm>
        </p:spPr>
        <p:txBody>
          <a:bodyPr/>
          <a:lstStyle/>
          <a:p>
            <a:pPr eaLnBrk="1" hangingPunct="1"/>
            <a:r>
              <a:rPr lang="ru-RU" sz="1400" smtClean="0"/>
              <a:t>В начале апреля 1920 года, после эвакуации из Новороссийска Вооруженных Сил Юга России, во главе армии стал генерал -лейтенант П.Н. Врангель. Положение было тяжелым. К тому же Великобритания отказалась поддерживать Белую армию и настаивала на ее капитуляции перед большевиками. В мае части ВСЮР были переформированы в Русскую армию. 1 июня началось наступление из Крыма, в ходе которого Русская армия смогла освободить практически всю территорию Таврической губернии и выйти на границы Области Войска Донского, Екатеринославской и Херсонской губерний. </a:t>
            </a:r>
          </a:p>
          <a:p>
            <a:pPr eaLnBrk="1" hangingPunct="1"/>
            <a:r>
              <a:rPr lang="ru-RU" sz="1400" smtClean="0"/>
              <a:t>Сформированный Совет при Главнокомандующем, позднее переименованный в Правительство Юга России, во главе с бывшим ближайшим сподвижником П.А. Столыпина А.В. Кривошеиным разработал программу реформ. Среди них главной являлась земельная реформа, в соответствии с которой предполагалось передача крестьянами в собственность обрабатываемых ими бывших помещичьих земель. 28 июля был издан приказ о местном самоуправлении, планировалось введение волостного земства, избираемого самими крестьянами. 4 августа было заключено соглашение с казачьими атаманами, провозглашалась автономия казачьих областей, предполагалась и автономия Украины. </a:t>
            </a:r>
          </a:p>
          <a:p>
            <a:pPr eaLnBrk="1" hangingPunct="1"/>
            <a:r>
              <a:rPr lang="ru-RU" sz="1400" smtClean="0"/>
              <a:t>10 августа Правительство Юга России было признано Францией «де факто» - единственный случай признания Антантой Белого правительства. 14 августа был высажен десант на Кубань, однако он закончился неудачей. К началу октября 1920 года Русской армии удалось добиться наибольших успехов. Но после окончания советско - польской войны большевики смогли перебросить свои основные силы против армии Врангеля. Белые войска были вынуждены отступить из Северной Таврии и после штурма красными в ночь на 1 ноября Перекопских укреплений, эвакуироваться из Крыма в Константинополь. Так завершился последний этап белогвардейской борьбы на Юге России.</a:t>
            </a:r>
          </a:p>
        </p:txBody>
      </p:sp>
      <p:pic>
        <p:nvPicPr>
          <p:cNvPr id="27653" name="Picture 9" descr="C:\Users\Nikita\Desktop\Новая папка (5)\Untitled-29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-9525"/>
            <a:ext cx="56388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C:\Users\Nikita\Desktop\Новая папка (5)\Untitled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500"/>
            <a:ext cx="6715125" cy="6286500"/>
          </a:xfrm>
        </p:spPr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середине ноября 1920 года на рейд Босфора вошла русская эскадра из 126 вымпелов. Суда везли «последнюю армию Белой России» - армию генерала Врангеля. Армия должна была расположиться в лагерях в зоне союзной оккупации. Приказом от 19 ноября 1920 года регулярные воинские части были сведены в 1-й армейский корпус под командованием генерала </a:t>
            </a:r>
            <a:r>
              <a:rPr lang="ru-RU" dirty="0" err="1" smtClean="0"/>
              <a:t>Кутепова</a:t>
            </a:r>
            <a:r>
              <a:rPr lang="ru-RU" dirty="0" smtClean="0"/>
              <a:t>. В его состав входили 1-я пехотная дивизия (ее основу составили кадры корниловцев, </a:t>
            </a:r>
            <a:r>
              <a:rPr lang="ru-RU" dirty="0" err="1" smtClean="0"/>
              <a:t>марковцев</a:t>
            </a:r>
            <a:r>
              <a:rPr lang="ru-RU" dirty="0" smtClean="0"/>
              <a:t>, </a:t>
            </a:r>
            <a:r>
              <a:rPr lang="ru-RU" dirty="0" err="1" smtClean="0"/>
              <a:t>дроздовцев</a:t>
            </a:r>
            <a:r>
              <a:rPr lang="ru-RU" dirty="0" smtClean="0"/>
              <a:t>, </a:t>
            </a:r>
            <a:r>
              <a:rPr lang="ru-RU" dirty="0" err="1" smtClean="0"/>
              <a:t>алексеевцев</a:t>
            </a:r>
            <a:r>
              <a:rPr lang="ru-RU" dirty="0" smtClean="0"/>
              <a:t>, полков Императорской армии. Императорской гвардии), 1-я кавалерийская дивизия. 1-я артиллерийская бригада, Технический полк и Железнодорожный батальон. Всего в рядах корпуса числилось 26 596 человек. Части Донского корпуса (14 630 человек), сведенные в две дивизии, были рассредоточены близ городов </a:t>
            </a:r>
            <a:r>
              <a:rPr lang="ru-RU" dirty="0" err="1" smtClean="0"/>
              <a:t>Чилингир</a:t>
            </a:r>
            <a:r>
              <a:rPr lang="ru-RU" dirty="0" smtClean="0"/>
              <a:t>, </a:t>
            </a:r>
            <a:r>
              <a:rPr lang="ru-RU" dirty="0" err="1" smtClean="0"/>
              <a:t>Кабакджа</a:t>
            </a:r>
            <a:r>
              <a:rPr lang="ru-RU" dirty="0" smtClean="0"/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Кубанский корпус (1-я Кубанская конная и 2-я Кубанская стрелковая дивизии - всего 16 050 человек) был расположен на «острове мертвых» - </a:t>
            </a:r>
            <a:r>
              <a:rPr lang="ru-RU" dirty="0" err="1" smtClean="0"/>
              <a:t>Лемносе</a:t>
            </a:r>
            <a:r>
              <a:rPr lang="ru-RU" dirty="0" smtClean="0"/>
              <a:t>. 1-й армейский корпус разместили в 6 км от города </a:t>
            </a:r>
            <a:r>
              <a:rPr lang="ru-RU" dirty="0" err="1" smtClean="0"/>
              <a:t>Галлиполи</a:t>
            </a:r>
            <a:r>
              <a:rPr lang="ru-RU" dirty="0" smtClean="0"/>
              <a:t>, - в «голом поле». Под открытым небом, в грязи и холоде ставились палатки, размещались штабы, полковые лазареты Но постепенно жизнь в лагере налаживалась. Начались занятия в трех пехотных, кавалерийском, артиллерийском и инженерном училищах. 12 июля 1921 года в </a:t>
            </a:r>
            <a:r>
              <a:rPr lang="ru-RU" dirty="0" err="1" smtClean="0"/>
              <a:t>Галлиполи</a:t>
            </a:r>
            <a:r>
              <a:rPr lang="ru-RU" dirty="0" smtClean="0"/>
              <a:t> прошло первое производство юнкеров старшего класса в офицеры. Летом прошли первые тактические учения. В лагере издавались рукописные журналы, был создан собственный театр. Но надежды на скорое возвращение в Россию не оправдались. Союзное командование стало настаивать на разоружении армии и ее переводе в разряд «гражданских беженцев». С лета 1921 года войска стали покидать </a:t>
            </a:r>
            <a:r>
              <a:rPr lang="ru-RU" dirty="0" err="1" smtClean="0"/>
              <a:t>Галлиполи</a:t>
            </a:r>
            <a:r>
              <a:rPr lang="ru-RU" dirty="0" smtClean="0"/>
              <a:t>, переезжая на Балканы - в Югославию и Болгарию. Последний солдат Белой армии покинул лагерь 5 мая 1923 года.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8313" y="5589588"/>
            <a:ext cx="6072187" cy="6461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Будет дисциплина - будет и Армия; будет Армия - будет и Россия</a:t>
            </a:r>
            <a:r>
              <a:rPr lang="en-US" dirty="0">
                <a:solidFill>
                  <a:schemeClr val="bg1"/>
                </a:solidFill>
              </a:rPr>
              <a:t>!”</a:t>
            </a:r>
            <a:r>
              <a:rPr lang="ru-RU" dirty="0">
                <a:solidFill>
                  <a:schemeClr val="bg1"/>
                </a:solidFill>
              </a:rPr>
              <a:t> А. П. Кутепов</a:t>
            </a:r>
          </a:p>
        </p:txBody>
      </p:sp>
      <p:pic>
        <p:nvPicPr>
          <p:cNvPr id="20482" name="Picture 2" descr="C:\Users\Миша\Desktop\Презентация по Истории\Фото\A_P_Kutep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4916488"/>
            <a:ext cx="1282700" cy="19288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9702" name="Picture 8" descr="C:\Users\Nikita\Desktop\Новая папка (5)\Новая папка\Untitled-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150" y="115888"/>
            <a:ext cx="2819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725"/>
            <a:ext cx="7115175" cy="5033963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/>
              <a:t>Белое движение не существовало как единое целое за всю его историю. Этому явились международно-политические, идейно-пропагандистские, а так же нравственно-религиозные причины. По всей освобожденной территории страны во время гражданской войны количество правительств доходило до 19 против единого механизма большевизма с его боеспособностью и мобильностью.  Иногда погибало огромное количество людей только от того, что один из генералов позволил себе самоуправствовать.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/>
              <a:t>С политической точки зрения белое движение избрало неверный путь с самого начала. Большинство военачальников и идеологических лидеров его боролось за демократию в лице народного собрания. Однако такая форма правления не является лучшей для ведения войны. Так же присутствовал элемент диктатуры в лице адмирала Колчака и его правительства, что так же к хорошим результатам не привело.  У Омского правительства были четкие понятия о собственной политике, которые заключались в единой России. Большинство правительств так же поддерживало Александра Васильевича в этой точке зрения, но лозунгами и призывами “За единую и не делимую”  на территории, где явно преобладал дух сепаратизма, призывать было просто неразумно.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/>
              <a:t>Ключевым моментом в поражении было социальное неравенство классов. Крестьяне, которые являлись основной силой в армии, не были поддержаны правительством. Мечта интеллигенции о реванше за годы революции были на столько велики, что 97% населения  Сибири до сих пор враждебно относятся к Колчаку и всему, что с ним связанно. Достаточно прочитать  Закон от 6 июня 1918 г. и «Декларацию российского правительства о земле» от 8 апреля 1919 г в которых правительство Омска возвращало всю землю их прежним владельцам. Колчак вводит 10-12 часовой рабочий день при понижении заработной платы на 8-14 рублей и ко всему этому требует погашения налогов за 1916-1918 года. Но еще более необъяснимым является отбор зарплаты за два месяца до прихода белых т. к. эти деньги были заплачены красными.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/>
              <a:t>Экономическая политика белых так же не показывала ни каких успехов. Жутко увеличенные цены (почти в два раза) повлекли за собой нищету и голод, что привело к массовому недовольству и восстанию населения. При наличии практически всего золотого запаса белые власти не смогли ничего предпринять по отношению к своему народу.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4800" dirty="0"/>
              <a:t>Только с приходом Врангеля на руководящие посты и начала “крымского эксперимента” обстановка по отношению к людям начала налаживаться и приобретать какой-то смысл, но уже было поздно что-либо менять.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30723" name="Picture 4" descr="C:\Users\Nikita\Desktop\Новая папка (5)\Новая папка\Untitled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4813"/>
            <a:ext cx="6019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71500"/>
            <a:ext cx="8143875" cy="62865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Николай </a:t>
            </a:r>
            <a:r>
              <a:rPr lang="ru-RU" sz="900" dirty="0"/>
              <a:t>Рутыч Биографический справочник высших чинов Добровольческой армии и Вооруженных Сил Юга России</a:t>
            </a:r>
            <a:r>
              <a:rPr lang="ru-RU" sz="9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 </a:t>
            </a:r>
            <a:r>
              <a:rPr lang="ru-RU" sz="900" dirty="0"/>
              <a:t>Материалы к истории Белого движения М., 2002, Ковалевский Н.Ф. История государства Российского. Жизнеописания знаменитых военных деятелей XVIII - начала XX века. М. 1997 г., 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Орест </a:t>
            </a:r>
            <a:r>
              <a:rPr lang="ru-RU" sz="900" dirty="0"/>
              <a:t>Колчака: документы и материалы. Составитель доктор исторических наук, профессор А.В. Квакин. М., 2007. С. 320-321.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В.И</a:t>
            </a:r>
            <a:r>
              <a:rPr lang="ru-RU" sz="900" dirty="0"/>
              <a:t>. Миллер и В.В. Юрченко в кн.: Политические деятели России </a:t>
            </a:r>
            <a:r>
              <a:rPr lang="ru-RU" sz="900" dirty="0" smtClean="0"/>
              <a:t>1917.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Карл </a:t>
            </a:r>
            <a:r>
              <a:rPr lang="ru-RU" sz="900" dirty="0"/>
              <a:t>Густав Маннергейм. </a:t>
            </a:r>
            <a:r>
              <a:rPr lang="ru-RU" sz="900" dirty="0" smtClean="0"/>
              <a:t>Мемуары,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П.П</a:t>
            </a:r>
            <a:r>
              <a:rPr lang="ru-RU" sz="900" dirty="0"/>
              <a:t>. Скоропадский. Мои воспоминания.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Ген</a:t>
            </a:r>
            <a:r>
              <a:rPr lang="ru-RU" sz="900" dirty="0"/>
              <a:t>. Деникин „Очерки Русской </a:t>
            </a:r>
            <a:r>
              <a:rPr lang="ru-RU" sz="900" dirty="0" smtClean="0"/>
              <a:t>Смуты</a:t>
            </a:r>
            <a:r>
              <a:rPr lang="en-US" sz="900" dirty="0" smtClean="0"/>
              <a:t>”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Туркул </a:t>
            </a:r>
            <a:r>
              <a:rPr lang="ru-RU" sz="900" dirty="0"/>
              <a:t>Антон Васильевич </a:t>
            </a:r>
            <a:r>
              <a:rPr lang="ru-RU" sz="900" dirty="0" smtClean="0"/>
              <a:t>Мемуары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Газета </a:t>
            </a:r>
            <a:r>
              <a:rPr lang="ru-RU" sz="900" dirty="0"/>
              <a:t>“Юность”, интервью с Владимиром Ивановичем Лабунским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Слайд </a:t>
            </a:r>
            <a:r>
              <a:rPr lang="ru-RU" sz="900" dirty="0"/>
              <a:t>11</a:t>
            </a:r>
            <a:r>
              <a:rPr lang="ru-RU" sz="900" dirty="0" smtClean="0"/>
              <a:t>:</a:t>
            </a:r>
            <a:r>
              <a:rPr lang="en-US" sz="900" dirty="0" smtClean="0"/>
              <a:t> </a:t>
            </a:r>
            <a:r>
              <a:rPr lang="ru-RU" sz="900" dirty="0"/>
              <a:t>Николай Рутыч Биографический справочник высших чинов Добровольческой армии и Вооруженных Сил Юга России. Материалы к истории Белого движения М., 2002, Ген. Деникин „Очерки Русской Смуты", 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История </a:t>
            </a:r>
            <a:r>
              <a:rPr lang="ru-RU" sz="900" dirty="0"/>
              <a:t>гражданской войны в СССР, т. 4, М., 1959; 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Допрос </a:t>
            </a:r>
            <a:r>
              <a:rPr lang="ru-RU" sz="900" dirty="0"/>
              <a:t>Колчака, М. — Л., 1925: Последние дни колчаковщины.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Крах </a:t>
            </a:r>
            <a:r>
              <a:rPr lang="ru-RU" sz="900" dirty="0"/>
              <a:t>колчаковщины и образование Дальневосточной республики, М., 1957; 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Спирин </a:t>
            </a:r>
            <a:r>
              <a:rPr lang="ru-RU" sz="900" dirty="0"/>
              <a:t>Л. М., Разгром армии Колчака, М., </a:t>
            </a:r>
            <a:r>
              <a:rPr lang="ru-RU" sz="900" dirty="0" smtClean="0"/>
              <a:t>1957;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Классы </a:t>
            </a:r>
            <a:r>
              <a:rPr lang="ru-RU" sz="900" dirty="0"/>
              <a:t>и партии в гражданской войне в России (1917—1920 гг.), М., 1968. </a:t>
            </a:r>
            <a:r>
              <a:rPr lang="ru-RU" sz="900" dirty="0" smtClean="0"/>
              <a:t>Слайд </a:t>
            </a:r>
            <a:r>
              <a:rPr lang="ru-RU" sz="900" dirty="0"/>
              <a:t>24:Рутыч Н.Н. Белый фронт генерала Юденича: Биография чинов Северо-Западной армии. М.: Русский путь, </a:t>
            </a:r>
            <a:r>
              <a:rPr lang="ru-RU" sz="900" dirty="0" smtClean="0"/>
              <a:t>2002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 smtClean="0"/>
              <a:t>Рефераты: История развала Русской армии, Эвакуация белой армии.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900" dirty="0"/>
              <a:t>РОССИЯ В НАЧАЛЕ 20 </a:t>
            </a:r>
            <a:r>
              <a:rPr lang="ru-RU" sz="900" dirty="0" smtClean="0"/>
              <a:t>ВЕКА: ПРОГРЕСС </a:t>
            </a:r>
            <a:r>
              <a:rPr lang="ru-RU" sz="900" dirty="0"/>
              <a:t>И </a:t>
            </a:r>
            <a:r>
              <a:rPr lang="ru-RU" sz="900" dirty="0" smtClean="0"/>
              <a:t>ИНЕРЦИЯ; Методические </a:t>
            </a:r>
            <a:r>
              <a:rPr lang="ru-RU" sz="900" dirty="0"/>
              <a:t>указания по курсу отечественной истории для </a:t>
            </a:r>
            <a:r>
              <a:rPr lang="ru-RU" sz="900" dirty="0" smtClean="0"/>
              <a:t>студентов технического </a:t>
            </a:r>
            <a:r>
              <a:rPr lang="ru-RU" sz="900" dirty="0"/>
              <a:t>вуза всех специальностей</a:t>
            </a:r>
            <a:endParaRPr lang="ru-RU" sz="9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9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900" dirty="0" smtClean="0"/>
          </a:p>
        </p:txBody>
      </p:sp>
      <p:pic>
        <p:nvPicPr>
          <p:cNvPr id="31747" name="Picture 4" descr="C:\Users\Nikita\Desktop\Новая папка (5)\Новая папка\Untitled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075" y="192088"/>
            <a:ext cx="4210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C:\Users\Nikita\Desktop\Новая папка (5)\Untitle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325" y="-19050"/>
            <a:ext cx="15906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0" y="571500"/>
            <a:ext cx="7572375" cy="6286500"/>
          </a:xfrm>
        </p:spPr>
        <p:txBody>
          <a:bodyPr/>
          <a:lstStyle/>
          <a:p>
            <a:pPr eaLnBrk="1" hangingPunct="1"/>
            <a:r>
              <a:rPr lang="ru-RU" sz="1400" smtClean="0"/>
              <a:t>С началом первой мировой войны М.В.Алексеев - начальник штаба Юго-Западного фронта. В 1914г. стал генералом от инфантерии, в марте 1915г. - главнокомандующим армиями Северо-Западного фронта. В августе 1915г. М.В.Алексеев назначен начальником штаба Верховного главнокомандующего и стал фактическим руководителем всей русской армии.  </a:t>
            </a:r>
          </a:p>
          <a:p>
            <a:pPr eaLnBrk="1" hangingPunct="1"/>
            <a:r>
              <a:rPr lang="ru-RU" sz="1400" smtClean="0"/>
              <a:t>После событий февраля 1917г.Временное правительство назначило Алексеева Верховным главнокомандующим, но он потребовал у А.Ф.Керенского восстановить деятельность военных судов в армии, т.к. "развал внутренний достиг крайних пределов", и поэтому был смещен со своей должности и назначен военным советником. После провала выступления Л.Г. Корнилова Алексеев арестовал и отправил его под охрану верных солдат, чем спас от расправы. Алексеев участвовал в работе Предпарламента. </a:t>
            </a:r>
          </a:p>
          <a:p>
            <a:pPr eaLnBrk="1" hangingPunct="1"/>
            <a:r>
              <a:rPr lang="ru-RU" sz="1400" smtClean="0"/>
              <a:t>После Октябрьской революции бежал в Новочеркасск, где создал ядро Добровольческой армии, возглавленной им и Л.Г.Корниловым. Эта армия обещала охранять гражданские свободы, пока свободно избранное Учредительное собрание не выскажет свою волю. Уже в 1918г. представителям "фронта Учредительного собрания" в Поволжье Алексеев заявил, что "лозунг Учредительного собрания изжит и народ тоскует по монархии". </a:t>
            </a:r>
            <a:endParaRPr lang="ru-RU" sz="1200" smtClean="0"/>
          </a:p>
          <a:p>
            <a:pPr eaLnBrk="1" hangingPunct="1"/>
            <a:endParaRPr lang="ru-RU" sz="120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00063" y="1000125"/>
            <a:ext cx="6143625" cy="14779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“…я всегда очень высоко ценил личность ген. Алексеева и считал его, хотя до войны мало встречался с ним, самым выдающимся из наших генералов, самым образованным, самым умным, наиболее подготовленным к широким военным задачам.” А. В. Колчак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643418" y="866775"/>
            <a:ext cx="1097232" cy="17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500063" y="4214813"/>
            <a:ext cx="6143625" cy="151765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В годы великой смуты, когда люди меняли с непостижимой скоростью свой нравственный облик, взгляды, ориентации, когда заблудившиеся или не в меру скользкие люди шли окольными, темными путями, он шагал твердой старческой поступью по прямой кремнистой </a:t>
            </a:r>
            <a:r>
              <a:rPr lang="ru-RU" dirty="0">
                <a:solidFill>
                  <a:schemeClr val="bg1"/>
                </a:solidFill>
              </a:rPr>
              <a:t>дороге.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ru-RU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. И. Деникин</a:t>
            </a:r>
          </a:p>
        </p:txBody>
      </p:sp>
      <p:pic>
        <p:nvPicPr>
          <p:cNvPr id="5128" name="Picture 12" descr="J:\Презентация по Истории\Фото\Алексеев\attach (NXPowerLite)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8750" y="3965575"/>
            <a:ext cx="1366838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Users\Nikita\Desktop\Новая папка (5)\Новая папка\Untitled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9213"/>
            <a:ext cx="652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4438"/>
            <a:ext cx="6786563" cy="5643562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/>
              <a:t>Предшественниками Добровольческой армии явились военные организации «Союз офицеров</a:t>
            </a:r>
            <a:r>
              <a:rPr lang="ru-RU" sz="2300" dirty="0" smtClean="0"/>
              <a:t>», </a:t>
            </a:r>
            <a:r>
              <a:rPr lang="ru-RU" sz="2300" dirty="0"/>
              <a:t>«Военная лига</a:t>
            </a:r>
            <a:r>
              <a:rPr lang="ru-RU" sz="2300" dirty="0" smtClean="0"/>
              <a:t>» и </a:t>
            </a:r>
            <a:r>
              <a:rPr lang="ru-RU" sz="2300" dirty="0"/>
              <a:t>«Союз Георгиевских кавалеров», основной целью которых еще в 1911 году было объединение всех офицеров и нижних чинов, заинтересованных в укреплении силы и боеспособности армии.  </a:t>
            </a:r>
            <a:endParaRPr lang="ru-RU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/>
              <a:t> </a:t>
            </a:r>
            <a:r>
              <a:rPr lang="ru-RU" sz="2300" dirty="0"/>
              <a:t>К октябрю 1917 года организация добровольческих отрядов стала встречать сильное сопротивление со стороны местных Советов и самого Временного правительства. Поэтому </a:t>
            </a:r>
            <a:r>
              <a:rPr lang="ru-RU" sz="2300" dirty="0" smtClean="0"/>
              <a:t>генералу </a:t>
            </a:r>
            <a:r>
              <a:rPr lang="ru-RU" sz="2300" dirty="0"/>
              <a:t>Алексееву, прибывшему в Новочеркасск в начале ноября, приходилось опираться только на приезжавших из центра России офицеров, юнкеров и кадет и местных донских добровольцев. 15 ноября </a:t>
            </a:r>
            <a:r>
              <a:rPr lang="ru-RU" sz="2300" dirty="0" smtClean="0"/>
              <a:t>генерал </a:t>
            </a:r>
            <a:r>
              <a:rPr lang="ru-RU" sz="2300" dirty="0"/>
              <a:t>Алексеев обратился с воззванием к русским офицерам. Он рассчитывал собрать на Дону не менее 30 тысяч офицеров, которых составили бы ядро будущей Добровольческой </a:t>
            </a:r>
            <a:r>
              <a:rPr lang="ru-RU" sz="2300" dirty="0" smtClean="0"/>
              <a:t>армии, </a:t>
            </a:r>
            <a:r>
              <a:rPr lang="ru-RU" sz="2300" dirty="0"/>
              <a:t>н</a:t>
            </a:r>
            <a:r>
              <a:rPr lang="ru-RU" sz="2300" dirty="0" smtClean="0"/>
              <a:t>о </a:t>
            </a:r>
            <a:r>
              <a:rPr lang="ru-RU" sz="2300" dirty="0"/>
              <a:t>к началу зимы в Новочеркасск прибыло лишь около 2 тысяч человек. Денежные пожертвования приходили крайне скудно - вся деловая элита Дона смогла собрать лишь </a:t>
            </a:r>
            <a:r>
              <a:rPr lang="ru-RU" sz="2300" dirty="0" smtClean="0"/>
              <a:t>400 рублей </a:t>
            </a:r>
            <a:r>
              <a:rPr lang="ru-RU" sz="2300" dirty="0"/>
              <a:t>на нужды формирующейся «Алексеевской организации</a:t>
            </a:r>
            <a:r>
              <a:rPr lang="ru-RU" sz="2300" dirty="0" smtClean="0"/>
              <a:t>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300" dirty="0" smtClean="0"/>
              <a:t> </a:t>
            </a:r>
            <a:r>
              <a:rPr lang="ru-RU" sz="2300" dirty="0"/>
              <a:t>19 декабря в Новочеркасск прибыл ген. </a:t>
            </a:r>
            <a:r>
              <a:rPr lang="ru-RU" sz="2300" dirty="0" smtClean="0"/>
              <a:t>Корнилов. Было </a:t>
            </a:r>
            <a:r>
              <a:rPr lang="ru-RU" sz="2300" dirty="0"/>
              <a:t>сформировано и первое своеобразное правительство - «триумвират» - генерал Алексеев, генерала Корнилов и донской атаман Каледин. Каледин сохранял управление Донской областью, Алексеев решал вопросы внутренней политики, а Корнилов с 7 января 1918 года, в праздник Рождества Христова, вступил в командование Добровольческой армией.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pic>
        <p:nvPicPr>
          <p:cNvPr id="6147" name="Picture 9" descr="C:\Users\Nikita\Desktop\Новая папка (5)\Untitl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8025" y="0"/>
            <a:ext cx="20859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Users\Nikita\Desktop\Новая папка (5)\Новая папка\Untitle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15888"/>
            <a:ext cx="66675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C:\Users\Nikita\Desktop\Новая папка (5)\Untitled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450" y="0"/>
            <a:ext cx="1733550" cy="709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714375"/>
            <a:ext cx="7267575" cy="5715000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/>
              <a:t>Корнилов Лавр Георгиевич  родился в семье волостного писаря, казака.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/>
              <a:t> С начала Первой мировой войны командовал 49-й пехотной дивизией. В ноябре 1914г. во главе 48-й пехотной дивизии Корнилов пробился в Венгрию, но, не получив поддержки, не смог добиться успеха и понес большие потери.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/>
              <a:t>Боевая деятельность Л.Г.Корнилова в Галиции в апреле 1915г. завершилась разгромом его дивизии и взятием его самого в плен. В 1916г. Л.Г.Корнилов бежал, и этот побег, широко и ярко освещенный журналистами, сделал его известным всей России. В сентябре 1916г. Л.Г.Корнилов был отправлен на фронт во главе 25-го армейского корпуса.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200" dirty="0" smtClean="0"/>
              <a:t> После февральской революции 1917г. Л.Г.Корнилов был назначен командующим Петроградским военным округом и по распоряжению Временного правительства произвел арест и организовал охрану царской семьи в Царском Селе.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3" y="1500188"/>
            <a:ext cx="6357937" cy="9540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</a:rPr>
              <a:t> "Странное дело, - генерал свою дивизию никогда не жалел, во всех боях, в которых она участвовала под его начальством, она несла ужасающие потери, а между тем офицеры и солдаты его любили и ему верили... Правда, он и себя не жалел, лично был храбр и лез вперед очертя </a:t>
            </a:r>
            <a:r>
              <a:rPr lang="ru-RU" sz="1400" dirty="0">
                <a:solidFill>
                  <a:schemeClr val="bg1"/>
                </a:solidFill>
              </a:rPr>
              <a:t>голову." А</a:t>
            </a:r>
            <a:r>
              <a:rPr lang="ru-RU" sz="1400" dirty="0">
                <a:solidFill>
                  <a:schemeClr val="bg1"/>
                </a:solidFill>
              </a:rPr>
              <a:t>. А. Брусилов</a:t>
            </a:r>
          </a:p>
        </p:txBody>
      </p:sp>
      <p:pic>
        <p:nvPicPr>
          <p:cNvPr id="7178" name="Picture 8" descr="C:\Users\Миша\Desktop\Презентация по Истории\Фото\180px-Brusilov_in_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000125"/>
            <a:ext cx="1428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0063" y="3433763"/>
            <a:ext cx="6489700" cy="18161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“</a:t>
            </a:r>
            <a:r>
              <a:rPr lang="ru-RU" sz="1400" dirty="0">
                <a:solidFill>
                  <a:schemeClr val="bg1"/>
                </a:solidFill>
              </a:rPr>
              <a:t>После начала контрнаступления противника 4 июля Корнилов решил применить суровые меры. Были созданы специальные подразделения для отлова дезертиров, нерешительные и неспособные командиры безжалостно увольнялись и заменялись другими, все «митинги» были запрещены, а власть солдатских советов ограничена. Отдельным приказом генерал Корнилов восстановил военные трибуналы и смертную казнь. Эти меры сыграли свою роль, и наступление противника было остановлено, однако линия фронта уже откатилась на 100 километров назад.</a:t>
            </a:r>
            <a:r>
              <a:rPr lang="en-US" sz="1400" dirty="0">
                <a:solidFill>
                  <a:schemeClr val="bg1"/>
                </a:solidFill>
              </a:rPr>
              <a:t>” </a:t>
            </a:r>
            <a:r>
              <a:rPr lang="ru-RU" sz="1400" dirty="0">
                <a:solidFill>
                  <a:schemeClr val="bg1"/>
                </a:solidFill>
              </a:rPr>
              <a:t>К. Г. Маннергейм</a:t>
            </a:r>
          </a:p>
        </p:txBody>
      </p:sp>
      <p:pic>
        <p:nvPicPr>
          <p:cNvPr id="7176" name="Picture 12" descr="J:\Презентация по Истории\Фото\Корнилов\12361582735848 (NXPowerLite)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4038" y="3317875"/>
            <a:ext cx="1381125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Users\Nikita\Desktop\Новая папка (5)\Новая папка\Untitled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950" y="130175"/>
            <a:ext cx="665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C:\Users\Nikita\Desktop\Новая папка (5)\Untitle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325" y="0"/>
            <a:ext cx="15906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14375"/>
            <a:ext cx="7215188" cy="6143625"/>
          </a:xfrm>
        </p:spPr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июле А.Ф.Керенский назначил Корнилова Верховным главнокомандующим. Надеясь покончить с Советами, Корнилов решил перебросить в Петроград верные ему 3-й Конный корпус генерала Крымова и Кавказскую Туземную конную дивизию ("Дикую дивизию"). Керенский не возражал против этого, пока не понял, что Л.Г.Корнилов претендует на руководящую роль в единоличной или коллективной диктатуре после подавления "выступления большевиков". Когда Корнилов не подчинился требованию А.Ф.Керенского сдать должность главковерха и немедленно прибыть в Петроград, он был объявлен мятежником. Борьба Керенского и Корнилова была порождена, главным образом, их личным соперничеством и подорвала шаткие устои Временного правительства, разрушила армию, что облегчило совершение Октябрьского переворота. После неудачной попытки захвата Петрограда войсками Крымова Л.Г.Корнилов был арестован и отправлен в тюрьму г.Быхова.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После Октябрьского переворота благодаря </a:t>
            </a:r>
            <a:r>
              <a:rPr lang="ru-RU" dirty="0" err="1" smtClean="0"/>
              <a:t>Н.Н.Духонину</a:t>
            </a:r>
            <a:r>
              <a:rPr lang="ru-RU" dirty="0" smtClean="0"/>
              <a:t>, Л.Г.Корнилов смог выйти из тюрьмы и добрался до Новочеркасска, где вместе с М.В.Алексеевым и А.И. Деникиным сформировал Добровольческую армию. В январе 1918г. Л.Г.Корнилов выступил перед офицерами: "Я даю вам приказ, очень жестокий: пленных не брать! Ответственность за этот приказ перед Богом и русским народом я беру на себя!" Кровавые расправы с Советами вызывали ответные действия. Добровольческая армия была переведена на Кубань, где в феврале начала свой 2-месячный "Ледяной поход". Л.Г.Корнилов погиб от разрыва снаряда при попытке штурма </a:t>
            </a:r>
            <a:r>
              <a:rPr lang="ru-RU" dirty="0" err="1" smtClean="0"/>
              <a:t>Екатеринодара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63" y="2660650"/>
            <a:ext cx="6205537" cy="9239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“</a:t>
            </a:r>
            <a:r>
              <a:rPr lang="ru-RU" dirty="0"/>
              <a:t>Корнилов на меня всегда производил впечатление человека честного и сильного.</a:t>
            </a:r>
            <a:r>
              <a:rPr lang="ru-RU" dirty="0">
                <a:solidFill>
                  <a:schemeClr val="bg1"/>
                </a:solidFill>
              </a:rPr>
              <a:t> У него мне всегда было приятно </a:t>
            </a:r>
            <a:r>
              <a:rPr lang="ru-RU" dirty="0">
                <a:solidFill>
                  <a:schemeClr val="bg1"/>
                </a:solidFill>
              </a:rPr>
              <a:t>бывать.</a:t>
            </a:r>
            <a:r>
              <a:rPr lang="en-US" dirty="0">
                <a:solidFill>
                  <a:schemeClr val="bg1"/>
                </a:solidFill>
              </a:rPr>
              <a:t>”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П.П. Скоропадский</a:t>
            </a:r>
          </a:p>
        </p:txBody>
      </p:sp>
      <p:pic>
        <p:nvPicPr>
          <p:cNvPr id="3119" name="Picture 47" descr="C:\Users\Миша\Desktop\Презентация по Истории\Фото\skoropads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928813"/>
            <a:ext cx="1143000" cy="2378075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198" name="Picture 11" descr="C:\Users\Nikita\Desktop\Новая папка (5)\Новая папка\Untitled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130175"/>
            <a:ext cx="6657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Nikita\Desktop\Новая папка (5)\Новая папка\Untitl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-26988"/>
            <a:ext cx="499110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0" descr="C:\Users\Nikita\Desktop\Новая папка (5)\Untitled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-19050"/>
            <a:ext cx="26384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1563"/>
            <a:ext cx="7572375" cy="5786437"/>
          </a:xfrm>
        </p:spPr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 В феврале 1918 года численность Добровольческой армии достигла 4 тысяч бойцов.  Ядро армии составила 1-я Добровольческая дивизия, которой командовал генерал А.И.Деникин. В ней были сформированы четыре полка- </a:t>
            </a:r>
            <a:r>
              <a:rPr lang="ru-RU" dirty="0" err="1" smtClean="0"/>
              <a:t>Корниловский</a:t>
            </a:r>
            <a:r>
              <a:rPr lang="ru-RU" dirty="0" smtClean="0"/>
              <a:t> ударный, Георгиевский, Ростовский добровольческий и 1-й офицерский. 9 января 1918 года была принята т. н. «Конституция Л.Г.Корнилова», провозглашавшая продолжение войны с Германией «до победного конца», ликвидацию советской власти как нелегитимной, восстановление прав Учредительного Собрания.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Добровольцы двигались с непрерывными боями, неся большие потери убитыми, ранеными, обмороженными. Силы были на пределе. Бой за </a:t>
            </a:r>
            <a:r>
              <a:rPr lang="ru-RU" dirty="0" err="1" smtClean="0"/>
              <a:t>Новодмитриевскую</a:t>
            </a:r>
            <a:r>
              <a:rPr lang="ru-RU" dirty="0" smtClean="0"/>
              <a:t> 28-30 марта 1918 г. стал высшей точкой напряжения. Накануне ночью шел дождь. Люди и лошади вязли в грязи. К ночи ударил мороз - вымокшие за день шинели покрылись ледяной коркой, обледенели затворы винтовок, пушки и пулеметы не смогли переправить через реку. Но по станице ударил офицерский авангард - около сотни бойцов. </a:t>
            </a:r>
            <a:r>
              <a:rPr lang="ru-RU" dirty="0" err="1" smtClean="0"/>
              <a:t>Новодмитриевская</a:t>
            </a:r>
            <a:r>
              <a:rPr lang="ru-RU" dirty="0" smtClean="0"/>
              <a:t> была взята. Затем соединились с кубанцами. И вперед - на </a:t>
            </a:r>
            <a:r>
              <a:rPr lang="ru-RU" dirty="0" err="1" smtClean="0"/>
              <a:t>Екатеринодар</a:t>
            </a:r>
            <a:r>
              <a:rPr lang="ru-RU" dirty="0" smtClean="0"/>
              <a:t>. Л.Г.Корнилов решил штурмовать город сходу, но штурм окончился неудачей. Погиб командир </a:t>
            </a:r>
            <a:r>
              <a:rPr lang="ru-RU" dirty="0" err="1" smtClean="0"/>
              <a:t>Корниловского</a:t>
            </a:r>
            <a:r>
              <a:rPr lang="ru-RU" dirty="0" smtClean="0"/>
              <a:t> полка полковник </a:t>
            </a:r>
            <a:r>
              <a:rPr lang="ru-RU" dirty="0" err="1" smtClean="0"/>
              <a:t>Неженцев</a:t>
            </a:r>
            <a:r>
              <a:rPr lang="ru-RU" dirty="0" smtClean="0"/>
              <a:t>, а через несколько дней погиб и сам Л.Г.Корнилов.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Смерть командующего потрясла всех. А.И.Деникин решил снять осаду с </a:t>
            </a:r>
            <a:r>
              <a:rPr lang="ru-RU" dirty="0" err="1" smtClean="0"/>
              <a:t>Екатеринодара</a:t>
            </a:r>
            <a:r>
              <a:rPr lang="ru-RU" dirty="0" smtClean="0"/>
              <a:t> и вернуться на Дон. К этому времени часть казачества уже почувствовала на себе все «прелести» советской власти. В ходе восстания казаков низовых станиц большевики были изгнаны из Ростова и Новочеркасска. 13 мая 1918 года добровольцы вошли в станицы Мечетинская и Егорлыкская недалеко от Ростова. «Ледяной поход», ставший первым испытанием «Белой гвардии», закончился. </a:t>
            </a:r>
            <a:endParaRPr lang="ru-RU" dirty="0"/>
          </a:p>
        </p:txBody>
      </p:sp>
      <p:pic>
        <p:nvPicPr>
          <p:cNvPr id="14345" name="Picture 10" descr="C:\Users\ML\Desktop\Презентация по Истории\Фото\Карты\First_Kuban_campaign (NXPowerLite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-79375"/>
            <a:ext cx="511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C:\Users\Nikita\Desktop\Новая папка (5)\Untitled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-19050"/>
            <a:ext cx="18192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4375"/>
            <a:ext cx="7358063" cy="6143625"/>
          </a:xfrm>
        </p:spPr>
        <p:txBody>
          <a:bodyPr rtlCol="0"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/>
              <a:t>Дроздовский</a:t>
            </a:r>
            <a:r>
              <a:rPr lang="ru-RU" dirty="0" smtClean="0"/>
              <a:t> Михаил </a:t>
            </a:r>
            <a:r>
              <a:rPr lang="ru-RU" dirty="0" err="1" smtClean="0"/>
              <a:t>Гордеевич</a:t>
            </a:r>
            <a:r>
              <a:rPr lang="ru-RU" dirty="0" smtClean="0"/>
              <a:t> окончил Киевский кадетский корпус, Павловское военное училище и Николаевскую академию Генерального штаба (1908).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начале 1917 г.— и.о. начальника штаба 15-й пехотной дивизии. В апреле 1917 г.— командир 60-го </a:t>
            </a:r>
            <a:r>
              <a:rPr lang="ru-RU" dirty="0" err="1" smtClean="0"/>
              <a:t>Замосцкого</a:t>
            </a:r>
            <a:r>
              <a:rPr lang="ru-RU" dirty="0" smtClean="0"/>
              <a:t> полка. Георгиевский кавалер. В конце войны назначен командиром 14-й пехотной дивизии.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конце декабря 1917 г. в Яссах, на Румынском фронте, по его инициативе началось формирование 1-й отдельной бригады русских добровольцев. Вопреки приказу штаба Румынского фронта о прекращении подобных формирований, отряд русских добровольцев Румынского фронта в составе около 1-й тысячи человек (в основном офицеры) под командованием полковника </a:t>
            </a:r>
            <a:r>
              <a:rPr lang="ru-RU" dirty="0" err="1" smtClean="0"/>
              <a:t>Дроздовского</a:t>
            </a:r>
            <a:r>
              <a:rPr lang="ru-RU" dirty="0" smtClean="0"/>
              <a:t> выступил 26 февраля 1918 г. из Ясс на Дон для соединения с Добровольческой армией генерала Корнилова.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Пройдя походным порядком из Румынии до Ростова, </a:t>
            </a:r>
            <a:r>
              <a:rPr lang="ru-RU" dirty="0" err="1" smtClean="0"/>
              <a:t>М.Г.Дроздовский</a:t>
            </a:r>
            <a:r>
              <a:rPr lang="ru-RU" dirty="0" smtClean="0"/>
              <a:t> 21 апреля занял Ростов после упорного боя с отрядами Красной Армии. Выйдя из Ростова, отряд </a:t>
            </a:r>
            <a:r>
              <a:rPr lang="ru-RU" dirty="0" err="1" smtClean="0"/>
              <a:t>Дроздовского</a:t>
            </a:r>
            <a:r>
              <a:rPr lang="ru-RU" dirty="0" smtClean="0"/>
              <a:t> помог казакам, восставшим против красных, удержать Новочеркасск. После отдыха в Новочеркасске отряд полковника </a:t>
            </a:r>
            <a:r>
              <a:rPr lang="ru-RU" dirty="0" err="1" smtClean="0"/>
              <a:t>Дроздовского</a:t>
            </a:r>
            <a:r>
              <a:rPr lang="ru-RU" dirty="0" smtClean="0"/>
              <a:t> в составе уже свыше 2-х тысяч добровольцев выступил на соединение с Добровольческой армией и прибыл 27 мая 1918 г. в станицу </a:t>
            </a:r>
            <a:r>
              <a:rPr lang="ru-RU" dirty="0" err="1" smtClean="0"/>
              <a:t>Мечетенскую</a:t>
            </a:r>
            <a:r>
              <a:rPr lang="ru-RU" dirty="0" smtClean="0"/>
              <a:t>, где был назначен парад, который принимали Верховный руководитель Добровольческой армии генерал М. В.Алексеев и ее Главнокомандующий генерал А. И. Деникин. При переформировании Добровольческой армии отряд полковника </a:t>
            </a:r>
            <a:r>
              <a:rPr lang="ru-RU" dirty="0" err="1" smtClean="0"/>
              <a:t>Дроздовского</a:t>
            </a:r>
            <a:r>
              <a:rPr lang="ru-RU" dirty="0" smtClean="0"/>
              <a:t> был переименован в 3-ю пехотную дивизию и участвовал во всех боях 2-го Кубанского похода, в результате которого Кубань и весь Северный Кавказ были освобождены от красных.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31 октября 1918 г. под Ставрополем генерал </a:t>
            </a:r>
            <a:r>
              <a:rPr lang="ru-RU" dirty="0" err="1" smtClean="0"/>
              <a:t>Дроздовский</a:t>
            </a:r>
            <a:r>
              <a:rPr lang="ru-RU" dirty="0" smtClean="0"/>
              <a:t> был ранен в ногу ружейной пулей. Уже в госпитале 8 ноября 1918 г. был произведен генералом Деникиным в генерал-майоры. Скончался от заражения крови 1 января 1919 г. в Ростове. Погребен в </a:t>
            </a:r>
            <a:r>
              <a:rPr lang="ru-RU" dirty="0" err="1" smtClean="0"/>
              <a:t>Екатеринодарском</a:t>
            </a:r>
            <a:r>
              <a:rPr lang="ru-RU" dirty="0" smtClean="0"/>
              <a:t> соборе. Гроб с прахом генерала </a:t>
            </a:r>
            <a:r>
              <a:rPr lang="ru-RU" dirty="0" err="1" smtClean="0"/>
              <a:t>Дроздовского</a:t>
            </a:r>
            <a:r>
              <a:rPr lang="ru-RU" dirty="0" smtClean="0"/>
              <a:t> был вывезен командованием </a:t>
            </a:r>
            <a:r>
              <a:rPr lang="ru-RU" dirty="0" err="1" smtClean="0"/>
              <a:t>Дроздовской</a:t>
            </a:r>
            <a:r>
              <a:rPr lang="ru-RU" dirty="0" smtClean="0"/>
              <a:t> дивизии из </a:t>
            </a:r>
            <a:r>
              <a:rPr lang="ru-RU" dirty="0" err="1" smtClean="0"/>
              <a:t>Екатеринодара</a:t>
            </a:r>
            <a:r>
              <a:rPr lang="ru-RU" dirty="0" smtClean="0"/>
              <a:t> при отступлении в марте 1920 г. и перевезен вместе с дивизией из Новороссийска в Севастополь. Снова тайно погребен в Севастополе. Место погребения знали только шесть человек.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" y="1428750"/>
            <a:ext cx="5786438" cy="157003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«Мы </a:t>
            </a:r>
            <a:r>
              <a:rPr lang="ru-RU" sz="1600" dirty="0">
                <a:solidFill>
                  <a:schemeClr val="bg1"/>
                </a:solidFill>
              </a:rPr>
              <a:t>бились за русский народ, за его свободу и душу, чтобы он, обманутый, не стал советским рабом. Дроздовский был выразителем нашего вдохновения, сосредоточием наших мыслей, сошедшихся в одну мысль о воскресении России, наших воль, слитых в одну волю борьбы за Россию и русской </a:t>
            </a:r>
            <a:r>
              <a:rPr lang="ru-RU" sz="1600" dirty="0">
                <a:solidFill>
                  <a:schemeClr val="bg1"/>
                </a:solidFill>
              </a:rPr>
              <a:t>победы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  <a:r>
              <a:rPr lang="ru-RU" sz="1600" dirty="0">
                <a:solidFill>
                  <a:schemeClr val="bg1"/>
                </a:solidFill>
              </a:rPr>
              <a:t>» А</a:t>
            </a:r>
            <a:r>
              <a:rPr lang="ru-RU" sz="1600" dirty="0">
                <a:solidFill>
                  <a:schemeClr val="bg1"/>
                </a:solidFill>
              </a:rPr>
              <a:t>. В. Туркул о Дроздовском</a:t>
            </a:r>
          </a:p>
        </p:txBody>
      </p:sp>
      <p:pic>
        <p:nvPicPr>
          <p:cNvPr id="5125" name="Picture 5" descr="C:\Users\Миша\Desktop\Презентация по Истории\Фото\Дроздовский\turku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1214438"/>
            <a:ext cx="1206500" cy="1857375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571500" y="4071938"/>
            <a:ext cx="5786438" cy="10779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«Политикой </a:t>
            </a:r>
            <a:r>
              <a:rPr lang="ru-RU" sz="1600" dirty="0">
                <a:solidFill>
                  <a:schemeClr val="bg1"/>
                </a:solidFill>
              </a:rPr>
              <a:t>я не интересовался, но, когда пали устои, вера, выход для меня оставался один: постоять за Россию! Когда я уходил к Дроздовскому, отец благословил </a:t>
            </a:r>
            <a:r>
              <a:rPr lang="ru-RU" sz="1600" dirty="0">
                <a:solidFill>
                  <a:schemeClr val="bg1"/>
                </a:solidFill>
              </a:rPr>
              <a:t>меня.» </a:t>
            </a:r>
            <a:r>
              <a:rPr lang="ru-RU" sz="1600" dirty="0" err="1">
                <a:solidFill>
                  <a:schemeClr val="bg1"/>
                </a:solidFill>
              </a:rPr>
              <a:t>Дроздовец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  <a:r>
              <a:rPr lang="ru-RU" sz="1600" dirty="0">
                <a:solidFill>
                  <a:schemeClr val="bg1"/>
                </a:solidFill>
              </a:rPr>
              <a:t>Владимир Иванович </a:t>
            </a:r>
            <a:r>
              <a:rPr lang="ru-RU" sz="1600" dirty="0" err="1">
                <a:solidFill>
                  <a:schemeClr val="bg1"/>
                </a:solidFill>
              </a:rPr>
              <a:t>Лабунский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0248" name="Picture 11" descr="J:\Презентация по Истории\Фото\Дроздовский\1950a (NXPowerLite)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8888" y="3436938"/>
            <a:ext cx="1244600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1" descr="C:\Users\Nikita\Desktop\Новая папка (5)\Новая папка\Untitled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4450"/>
            <a:ext cx="6553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C:\Users\Nikita\Desktop\Новая папка (5)\Untitled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-26988"/>
            <a:ext cx="2924175" cy="689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9050" y="1227138"/>
            <a:ext cx="7429500" cy="4248150"/>
          </a:xfrm>
        </p:spPr>
        <p:txBody>
          <a:bodyPr/>
          <a:lstStyle/>
          <a:p>
            <a:pPr eaLnBrk="1" hangingPunct="1"/>
            <a:r>
              <a:rPr lang="ru-RU" sz="1600" smtClean="0"/>
              <a:t>Марков Сергей Леонидович окончил 1-й Московский кадетский корпус, Константиновское артиллерийское училище и Николаевскую академию Генерального штаба (1904). </a:t>
            </a:r>
          </a:p>
          <a:p>
            <a:pPr eaLnBrk="1" hangingPunct="1"/>
            <a:r>
              <a:rPr lang="ru-RU" sz="1600" smtClean="0"/>
              <a:t>После Февральской революции — 2-й генерал-квартирмейстер Ставки, начальник штаба Западного и Юго-Западного фронтов. Генерал-лейтенант. Вместе с генералом Деникиным был арестован по «делу Корнилова» и заключен в Быховскую тюрьму. После бегства из Быховской тюрьмы 19 ноября 1917 г. прибыл на Дон, где участвовал в создании Добровольческой армии. В 1-м Кубанском походе командовал 1-м офицерским полком, затем 1-й бригадой и 1-й дивизией. Убит в бою у станции Шаблиевка 25 июня 1918 г. в самом начале 2-го Кубанского похода. Его именем был назван 1-й офицерский полк, развернутый потом в Марковскую дивизию. </a:t>
            </a:r>
          </a:p>
        </p:txBody>
      </p:sp>
      <p:pic>
        <p:nvPicPr>
          <p:cNvPr id="11268" name="Picture 6" descr="C:\Users\Nikita\Desktop\Новая папка (5)\Новая папка\Untitled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5724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850" y="4724400"/>
            <a:ext cx="6072188" cy="175577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„</a:t>
            </a:r>
            <a:r>
              <a:rPr lang="ru-RU" dirty="0">
                <a:solidFill>
                  <a:schemeClr val="bg1"/>
                </a:solidFill>
              </a:rPr>
              <a:t>Сегодня для многих из нас это последняя застольная беседа. Многих из собравшихся здесь не будет между нами к следующей встрече.</a:t>
            </a:r>
          </a:p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Вот почему не будем ничего желать себе, нам ничего не надо кроме одного: Да здравствует Россия!" С. Л. Марков, пожелание на новый 1918 год своим </a:t>
            </a:r>
            <a:r>
              <a:rPr lang="ru-RU" dirty="0">
                <a:solidFill>
                  <a:schemeClr val="bg1"/>
                </a:solidFill>
              </a:rPr>
              <a:t>юнкерам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Изменен</outs:displayName>
      <outs:dateTime>2010-05-17T21:21:13Z</outs:dateTime>
      <outs:isPinned>true</outs:isPinned>
    </outs:relatedDate>
    <outs:relatedDate>
      <outs:type>2</outs:type>
      <outs:displayName>Создан</outs:displayName>
      <outs:dateTime>2010-03-28T12:46:31Z</outs:dateTime>
      <outs:isPinned>true</outs:isPinned>
    </outs:relatedDate>
    <outs:relatedDate>
      <outs:type>4</outs:type>
      <outs:displayName>Напечатан</outs:displayName>
      <outs:dateTime/>
      <outs:isPinned>true</outs:isPinned>
    </outs:relatedDate>
  </outs:relatedDates>
  <outs:relatedDocuments>
    <outs:relatedDocument>
      <outs:type>2</outs:type>
      <outs:displayName>Другие документы в текущей папке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Миша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Миша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3A909A4-5FFF-4127-83D7-C7B233EE6574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8025</Words>
  <Application>Microsoft Office PowerPoint</Application>
  <PresentationFormat>Экран (4:3)</PresentationFormat>
  <Paragraphs>124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Constantia</vt:lpstr>
      <vt:lpstr>Arial</vt:lpstr>
      <vt:lpstr>Calibri</vt:lpstr>
      <vt:lpstr>Wingdings 2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Белое движение в России</dc:title>
  <dc:creator>Миша</dc:creator>
  <cp:lastModifiedBy>Учитель</cp:lastModifiedBy>
  <cp:revision>185</cp:revision>
  <dcterms:created xsi:type="dcterms:W3CDTF">2010-03-28T12:46:31Z</dcterms:created>
  <dcterms:modified xsi:type="dcterms:W3CDTF">2011-04-21T05:22:36Z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0008004c3d0000000000010243100207f38002e0015000</vt:lpwstr>
  </property>
</Properties>
</file>