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56" r:id="rId3"/>
    <p:sldId id="278" r:id="rId4"/>
    <p:sldId id="257" r:id="rId5"/>
    <p:sldId id="258" r:id="rId6"/>
    <p:sldId id="259" r:id="rId7"/>
    <p:sldId id="279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63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14"/>
    <a:srgbClr val="006600"/>
    <a:srgbClr val="492303"/>
    <a:srgbClr val="B85808"/>
    <a:srgbClr val="944606"/>
    <a:srgbClr val="CC3300"/>
    <a:srgbClr val="FFCC66"/>
    <a:srgbClr val="839E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39" autoAdjust="0"/>
  </p:normalViewPr>
  <p:slideViewPr>
    <p:cSldViewPr>
      <p:cViewPr varScale="1">
        <p:scale>
          <a:sx n="72" d="100"/>
          <a:sy n="72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A50519-4A94-40DA-8EF5-E16484120A60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937FC8-93B0-4F91-8F01-F83E199A7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7C2366-7F2B-45D1-8D46-FAF5AD579E8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9D1F2-70D9-4F21-83F6-AF376F6B163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1F17C-5B71-40F2-801E-BD5E2E56F28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8B502-B63D-4EC9-92C0-750830ADBAF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B57328-E803-4059-B5FF-00B182E0C56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ADE14D-0A79-4E3E-BD31-5A0C29BCCD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DD9E61-8147-48AF-B64F-FD1C333FA3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CF6CF1-CB1D-48B6-ABFE-08F77E947A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24EACE-8976-4E9B-85BD-9D23FA46197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81B5B-2CA7-4EE3-8BCE-CAD3B61213B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BECFB7-62C2-4F32-AB93-1CA369C864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0F770-871D-41B6-BB36-53290D4C69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2D305-10A3-42E6-A158-E7AEEF6D58B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AFDDCD-231F-4F83-B9C8-C3B15B60B13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7E558A-14CE-4009-AD69-D1C261F681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C1C34-EF2D-4F97-B48B-C79C6C3A91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15979-4644-4FEA-9C5C-FE62B602D50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3F089B-02BA-436D-8F72-B965E6F2E4D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F05B9-82A0-4634-9E23-A8A26B30467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F1784-90B0-43F3-8EEC-86CDF534FA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9F906A-3FD9-422A-B564-522D0C060E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75E4-00F8-4C60-81F7-6302838805C4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EA4CE-BB8E-4C6F-AF48-7BBB39260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E6C0-AA80-4B9D-BA5A-C757885EE208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9DCE-F425-4283-B095-8DC9BDEC9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9F55-F2DF-4C40-A3E4-1C1F2FA04B1D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A6DE-3446-4EA1-AD19-06C3D54D9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525F-5C4A-4483-B9A9-7C94DC659C5B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27E72-DBA0-4042-89CB-FFECF2096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9A0D-6371-4B22-8092-EAE8D006C2F8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BDE8D-A5EB-4CB0-BBDC-C31B3F20E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76D7-6ACF-4558-9D7C-72C7A40C5782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2056-4035-4D49-AE3F-EEE43D7B5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8DFB-A93E-4829-A2CC-E832A82C42D7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B273-4F74-464E-82A4-FA9E52888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26A6-BA8A-4C3D-AD0F-0610B00A20E5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EC0F-1869-42EF-BFF1-5B0FB4C84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5365-F8C2-4C2A-BE03-F68E22D4BC02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ECAF4-0AB5-4778-9D25-C49744625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BCFC-A3C1-45C7-A41E-46A8E81A2343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A0FA7-8BBB-4FA3-90B1-5FC0F86E6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49360-5585-48E6-9B0F-1F0BF441E91C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78D4-5A32-4621-8713-5EAF709F5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DB4D42-5C5C-42CD-ADE0-BDAA2792F591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41014B-7AB9-40B6-97D4-80792BAA6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slide" Target="slide1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1" descr="b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8500"/>
            <a:ext cx="9144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8" descr="b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77470" y="0"/>
            <a:ext cx="8866530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9050" cmpd="sng">
                  <a:solidFill>
                    <a:srgbClr val="B85808"/>
                  </a:solidFill>
                  <a:prstDash val="solid"/>
                </a:ln>
                <a:solidFill>
                  <a:srgbClr val="49230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cs typeface="MV Boli" pitchFamily="2" charset="0"/>
              </a:rPr>
              <a:t>«…В исконный смысл троичности творенья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9050" cmpd="sng">
                  <a:solidFill>
                    <a:srgbClr val="B85808"/>
                  </a:solidFill>
                  <a:prstDash val="solid"/>
                </a:ln>
                <a:solidFill>
                  <a:srgbClr val="49230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cs typeface="MV Boli" pitchFamily="2" charset="0"/>
              </a:rPr>
              <a:t>      Смиренный дух художника проник…»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9050" cmpd="sng">
                  <a:solidFill>
                    <a:srgbClr val="B85808"/>
                  </a:solidFill>
                  <a:prstDash val="solid"/>
                </a:ln>
                <a:solidFill>
                  <a:srgbClr val="49230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cs typeface="MV Boli" pitchFamily="2" charset="0"/>
              </a:rPr>
              <a:t>      (символика иконы А.Рублева «Троица»)</a:t>
            </a:r>
            <a:endParaRPr lang="ru-RU" sz="4000" b="1" dirty="0">
              <a:ln w="19050" cmpd="sng">
                <a:solidFill>
                  <a:srgbClr val="B85808"/>
                </a:solidFill>
                <a:prstDash val="solid"/>
              </a:ln>
              <a:solidFill>
                <a:srgbClr val="492303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53" name="TextBox 19"/>
          <p:cNvSpPr txBox="1">
            <a:spLocks noChangeArrowheads="1"/>
          </p:cNvSpPr>
          <p:nvPr/>
        </p:nvSpPr>
        <p:spPr bwMode="auto">
          <a:xfrm>
            <a:off x="323850" y="6211888"/>
            <a:ext cx="8505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492303"/>
                </a:solidFill>
                <a:latin typeface="Calibri" pitchFamily="34" charset="0"/>
              </a:rPr>
              <a:t>Средняя общеобразовательная школа </a:t>
            </a:r>
          </a:p>
          <a:p>
            <a:pPr algn="ctr"/>
            <a:r>
              <a:rPr lang="ru-RU">
                <a:solidFill>
                  <a:srgbClr val="492303"/>
                </a:solidFill>
                <a:latin typeface="Calibri" pitchFamily="34" charset="0"/>
              </a:rPr>
              <a:t>с углубленным изучением иностранного языка при Посольстве России в Финляндии</a:t>
            </a:r>
          </a:p>
        </p:txBody>
      </p:sp>
      <p:sp>
        <p:nvSpPr>
          <p:cNvPr id="2054" name="TextBox 20"/>
          <p:cNvSpPr txBox="1">
            <a:spLocks noChangeArrowheads="1"/>
          </p:cNvSpPr>
          <p:nvPr/>
        </p:nvSpPr>
        <p:spPr bwMode="auto">
          <a:xfrm>
            <a:off x="5003800" y="2781300"/>
            <a:ext cx="3848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u="sng">
                <a:solidFill>
                  <a:srgbClr val="492303"/>
                </a:solidFill>
                <a:latin typeface="Calibri" pitchFamily="34" charset="0"/>
              </a:rPr>
              <a:t>Выполнила</a:t>
            </a:r>
            <a:r>
              <a:rPr lang="ru-RU" sz="2400">
                <a:solidFill>
                  <a:srgbClr val="492303"/>
                </a:solidFill>
                <a:latin typeface="Calibri" pitchFamily="34" charset="0"/>
              </a:rPr>
              <a:t> ученица</a:t>
            </a:r>
          </a:p>
          <a:p>
            <a:r>
              <a:rPr lang="ru-RU" sz="2400">
                <a:solidFill>
                  <a:srgbClr val="492303"/>
                </a:solidFill>
                <a:latin typeface="Calibri" pitchFamily="34" charset="0"/>
              </a:rPr>
              <a:t>10 класса</a:t>
            </a:r>
          </a:p>
          <a:p>
            <a:r>
              <a:rPr lang="ru-RU" sz="2400">
                <a:solidFill>
                  <a:srgbClr val="492303"/>
                </a:solidFill>
                <a:latin typeface="Calibri" pitchFamily="34" charset="0"/>
              </a:rPr>
              <a:t>Орлова Анастасия</a:t>
            </a:r>
          </a:p>
          <a:p>
            <a:r>
              <a:rPr lang="ru-RU" sz="2400" u="sng">
                <a:solidFill>
                  <a:srgbClr val="492303"/>
                </a:solidFill>
                <a:latin typeface="Calibri" pitchFamily="34" charset="0"/>
              </a:rPr>
              <a:t>Руководитель: </a:t>
            </a:r>
            <a:r>
              <a:rPr lang="ru-RU" sz="2400">
                <a:solidFill>
                  <a:srgbClr val="492303"/>
                </a:solidFill>
                <a:latin typeface="Calibri" pitchFamily="34" charset="0"/>
              </a:rPr>
              <a:t>Клокова С.Б.,</a:t>
            </a:r>
          </a:p>
          <a:p>
            <a:r>
              <a:rPr lang="ru-RU" sz="2400">
                <a:solidFill>
                  <a:srgbClr val="492303"/>
                </a:solidFill>
                <a:latin typeface="Calibri" pitchFamily="34" charset="0"/>
              </a:rPr>
              <a:t>учитель истории и</a:t>
            </a:r>
          </a:p>
          <a:p>
            <a:r>
              <a:rPr lang="ru-RU" sz="2400">
                <a:solidFill>
                  <a:srgbClr val="492303"/>
                </a:solidFill>
                <a:latin typeface="Calibri" pitchFamily="34" charset="0"/>
              </a:rPr>
              <a:t>обществознания</a:t>
            </a:r>
          </a:p>
        </p:txBody>
      </p:sp>
      <p:pic>
        <p:nvPicPr>
          <p:cNvPr id="2055" name="Рисунок 7" descr="Рисунок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916113"/>
            <a:ext cx="352901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Рублева.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341438"/>
            <a:ext cx="9220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000">
                <a:latin typeface="Calibri" pitchFamily="34" charset="0"/>
              </a:rPr>
              <a:t>                     </a:t>
            </a:r>
            <a:r>
              <a:rPr lang="ru-RU" sz="2000" u="sng">
                <a:latin typeface="Calibri" pitchFamily="34" charset="0"/>
              </a:rPr>
              <a:t>2.Почему на иконе отсутствуют главные герои мифа – Авраам и Сарра?</a:t>
            </a:r>
          </a:p>
          <a:p>
            <a:pPr marL="457200" indent="-457200"/>
            <a:r>
              <a:rPr lang="ru-RU" sz="2000">
                <a:latin typeface="Calibri" pitchFamily="34" charset="0"/>
              </a:rPr>
              <a:t>                                                                         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635375" y="2492375"/>
            <a:ext cx="5503863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ru-RU">
                <a:latin typeface="Calibri" pitchFamily="34" charset="0"/>
              </a:rPr>
              <a:t>     В отличие от всех предыдущих икон, </a:t>
            </a:r>
          </a:p>
          <a:p>
            <a:pPr marL="457200" indent="-457200"/>
            <a:r>
              <a:rPr lang="ru-RU">
                <a:latin typeface="Calibri" pitchFamily="34" charset="0"/>
              </a:rPr>
              <a:t>иллюстрирующих данный сюжет, на иконе </a:t>
            </a:r>
          </a:p>
          <a:p>
            <a:pPr marL="457200" indent="-457200"/>
            <a:r>
              <a:rPr lang="ru-RU">
                <a:latin typeface="Calibri" pitchFamily="34" charset="0"/>
              </a:rPr>
              <a:t>Рублева отсутствуют главные герои мифа – </a:t>
            </a:r>
          </a:p>
          <a:p>
            <a:pPr marL="457200" indent="-457200"/>
            <a:r>
              <a:rPr lang="ru-RU">
                <a:latin typeface="Calibri" pitchFamily="34" charset="0"/>
              </a:rPr>
              <a:t>Авраам и Сарра. Можно только предполагать, что</a:t>
            </a:r>
          </a:p>
          <a:p>
            <a:pPr marL="457200" indent="-457200"/>
            <a:r>
              <a:rPr lang="ru-RU">
                <a:latin typeface="Calibri" pitchFamily="34" charset="0"/>
              </a:rPr>
              <a:t>заставило Рублева отойти от канона. Возможным </a:t>
            </a:r>
          </a:p>
          <a:p>
            <a:pPr marL="457200" indent="-457200"/>
            <a:r>
              <a:rPr lang="ru-RU">
                <a:latin typeface="Calibri" pitchFamily="34" charset="0"/>
              </a:rPr>
              <a:t>объяснением может служить то, что художник </a:t>
            </a:r>
          </a:p>
          <a:p>
            <a:pPr marL="457200" indent="-457200"/>
            <a:r>
              <a:rPr lang="ru-RU">
                <a:latin typeface="Calibri" pitchFamily="34" charset="0"/>
              </a:rPr>
              <a:t>предлагает зрителям самим вступить в общение</a:t>
            </a:r>
          </a:p>
          <a:p>
            <a:pPr marL="457200" indent="-457200"/>
            <a:r>
              <a:rPr lang="ru-RU">
                <a:latin typeface="Calibri" pitchFamily="34" charset="0"/>
              </a:rPr>
              <a:t>со сверхъестественным, и он отказывается от </a:t>
            </a:r>
          </a:p>
          <a:p>
            <a:pPr marL="457200" indent="-457200"/>
            <a:r>
              <a:rPr lang="ru-RU">
                <a:latin typeface="Calibri" pitchFamily="34" charset="0"/>
              </a:rPr>
              <a:t>посредников. Ангелы перед </a:t>
            </a:r>
            <a:r>
              <a:rPr lang="ru-RU" i="1">
                <a:latin typeface="Calibri" pitchFamily="34" charset="0"/>
              </a:rPr>
              <a:t>нами</a:t>
            </a:r>
            <a:r>
              <a:rPr lang="ru-RU">
                <a:latin typeface="Calibri" pitchFamily="34" charset="0"/>
              </a:rPr>
              <a:t>, в своём </a:t>
            </a:r>
          </a:p>
          <a:p>
            <a:pPr marL="457200" indent="-457200"/>
            <a:r>
              <a:rPr lang="ru-RU">
                <a:latin typeface="Calibri" pitchFamily="34" charset="0"/>
              </a:rPr>
              <a:t>художественном воплощении, они явились </a:t>
            </a:r>
            <a:r>
              <a:rPr lang="ru-RU" i="1">
                <a:latin typeface="Calibri" pitchFamily="34" charset="0"/>
              </a:rPr>
              <a:t>нам</a:t>
            </a:r>
            <a:r>
              <a:rPr lang="ru-RU">
                <a:latin typeface="Calibri" pitchFamily="34" charset="0"/>
              </a:rPr>
              <a:t>. </a:t>
            </a:r>
          </a:p>
          <a:p>
            <a:pPr marL="457200" indent="-457200"/>
            <a:r>
              <a:rPr lang="ru-RU">
                <a:latin typeface="Calibri" pitchFamily="34" charset="0"/>
              </a:rPr>
              <a:t>Какую весть они несут? Что хотят сообщить? </a:t>
            </a:r>
          </a:p>
          <a:p>
            <a:pPr marL="457200" indent="-457200"/>
            <a:r>
              <a:rPr lang="ru-RU">
                <a:latin typeface="Calibri" pitchFamily="34" charset="0"/>
              </a:rPr>
              <a:t>     </a:t>
            </a:r>
          </a:p>
          <a:p>
            <a:pPr marL="457200" indent="-457200"/>
            <a:r>
              <a:rPr lang="ru-RU">
                <a:latin typeface="Calibri" pitchFamily="34" charset="0"/>
              </a:rPr>
              <a:t>   </a:t>
            </a:r>
          </a:p>
        </p:txBody>
      </p:sp>
      <p:pic>
        <p:nvPicPr>
          <p:cNvPr id="14" name="Picture 2" descr="F:\Троица\Тро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700213"/>
            <a:ext cx="39798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44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2349500"/>
            <a:ext cx="2663825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3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133600"/>
            <a:ext cx="30956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Рублева.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0" y="1341438"/>
            <a:ext cx="92202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000">
                <a:latin typeface="Calibri" pitchFamily="34" charset="0"/>
              </a:rPr>
              <a:t>                     </a:t>
            </a:r>
            <a:r>
              <a:rPr lang="ru-RU" sz="2000" u="sng">
                <a:latin typeface="Calibri" pitchFamily="34" charset="0"/>
              </a:rPr>
              <a:t>3.Ветхозаветный миф – прообраз истории новозаветной.</a:t>
            </a:r>
          </a:p>
          <a:p>
            <a:pPr marL="457200" indent="-457200"/>
            <a:r>
              <a:rPr lang="ru-RU" sz="2000">
                <a:latin typeface="Calibri" pitchFamily="34" charset="0"/>
              </a:rPr>
              <a:t>                                                                        </a:t>
            </a:r>
            <a:r>
              <a:rPr lang="ru-RU" sz="2000" u="sng">
                <a:latin typeface="Calibri" pitchFamily="34" charset="0"/>
              </a:rPr>
              <a:t>4.Как икона доносит главную идею – </a:t>
            </a:r>
          </a:p>
          <a:p>
            <a:pPr marL="457200" indent="-457200"/>
            <a:r>
              <a:rPr lang="ru-RU" sz="2000">
                <a:latin typeface="Calibri" pitchFamily="34" charset="0"/>
              </a:rPr>
              <a:t>                                                                        </a:t>
            </a:r>
            <a:r>
              <a:rPr lang="ru-RU" sz="2000" b="1" u="sng">
                <a:latin typeface="Calibri" pitchFamily="34" charset="0"/>
              </a:rPr>
              <a:t>самопожертвование</a:t>
            </a:r>
            <a:r>
              <a:rPr lang="ru-RU" sz="2000" u="sng">
                <a:latin typeface="Calibri" pitchFamily="34" charset="0"/>
              </a:rPr>
              <a:t>?</a:t>
            </a:r>
            <a:endParaRPr lang="ru-RU" sz="200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endParaRPr lang="ru-RU" sz="2000">
              <a:latin typeface="Calibri" pitchFamily="34" charset="0"/>
            </a:endParaRPr>
          </a:p>
        </p:txBody>
      </p:sp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3995738" y="2349500"/>
            <a:ext cx="522128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ru-RU">
                <a:latin typeface="Calibri" pitchFamily="34" charset="0"/>
              </a:rPr>
              <a:t>    </a:t>
            </a:r>
            <a:r>
              <a:rPr lang="ru-RU" sz="1600">
                <a:latin typeface="Calibri" pitchFamily="34" charset="0"/>
              </a:rPr>
              <a:t>Отсутствие на картине главных героев мифа 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приближает нас к основной идее произведения, 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которое нельзя трактовать только с точки зрения 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событий Ветхого завета. С самых первых веков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возникновения христианства события древней 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ветхозаветной истории было принято 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рассматривать как прообраз истории новозаветной. 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А в новозаветной истории (т.е. в истории жизни и 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деятельности Иисуса Христа) жертвой стало не 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животное, а  человек – «сын человеческий», живое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Воплощение Бога на Земле, который принёс себя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в жертву, спасая человечество от гнева и кары Бога.</a:t>
            </a:r>
            <a:r>
              <a:rPr lang="ru-RU">
                <a:latin typeface="Calibri" pitchFamily="34" charset="0"/>
              </a:rPr>
              <a:t>  </a:t>
            </a:r>
          </a:p>
        </p:txBody>
      </p:sp>
      <p:pic>
        <p:nvPicPr>
          <p:cNvPr id="8" name="Рисунок 7" descr="Рисунок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675"/>
            <a:ext cx="39385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Рублева.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-76200" y="1341438"/>
            <a:ext cx="92202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000">
                <a:latin typeface="Calibri" pitchFamily="34" charset="0"/>
              </a:rPr>
              <a:t> </a:t>
            </a:r>
            <a:r>
              <a:rPr lang="ru-RU" sz="2000" u="sng">
                <a:latin typeface="Calibri" pitchFamily="34" charset="0"/>
              </a:rPr>
              <a:t>4.Как икона доносит главную идею –</a:t>
            </a:r>
          </a:p>
          <a:p>
            <a:pPr marL="457200" indent="-457200"/>
            <a:r>
              <a:rPr lang="ru-RU" sz="2000">
                <a:latin typeface="Calibri" pitchFamily="34" charset="0"/>
              </a:rPr>
              <a:t> </a:t>
            </a:r>
            <a:r>
              <a:rPr lang="ru-RU" sz="2000" b="1" u="sng">
                <a:latin typeface="Calibri" pitchFamily="34" charset="0"/>
              </a:rPr>
              <a:t>самопожертвование</a:t>
            </a:r>
            <a:r>
              <a:rPr lang="ru-RU" sz="2000" u="sng">
                <a:latin typeface="Calibri" pitchFamily="34" charset="0"/>
              </a:rPr>
              <a:t>?</a:t>
            </a:r>
            <a:r>
              <a:rPr lang="ru-RU" sz="2000">
                <a:latin typeface="Calibri" pitchFamily="34" charset="0"/>
              </a:rPr>
              <a:t>    </a:t>
            </a:r>
          </a:p>
          <a:p>
            <a:pPr marL="457200" indent="-457200"/>
            <a:r>
              <a:rPr lang="ru-RU" sz="2000">
                <a:latin typeface="Calibri" pitchFamily="34" charset="0"/>
              </a:rPr>
              <a:t> </a:t>
            </a:r>
            <a:r>
              <a:rPr lang="ru-RU" sz="2000" u="sng">
                <a:latin typeface="Calibri" pitchFamily="34" charset="0"/>
              </a:rPr>
              <a:t>5.Смысл чаши.                                                              </a:t>
            </a:r>
          </a:p>
        </p:txBody>
      </p:sp>
      <p:pic>
        <p:nvPicPr>
          <p:cNvPr id="13318" name="Picture 2" descr="F:\Троица\Тро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38" y="1125538"/>
            <a:ext cx="457676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6443663" y="4365625"/>
            <a:ext cx="1008062" cy="792163"/>
          </a:xfrm>
          <a:prstGeom prst="ellipse">
            <a:avLst/>
          </a:prstGeom>
          <a:noFill/>
          <a:ln w="66675" cap="flat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0" y="2276475"/>
            <a:ext cx="4418013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  </a:t>
            </a:r>
            <a:r>
              <a:rPr lang="ru-RU" sz="1600">
                <a:latin typeface="Calibri" pitchFamily="34" charset="0"/>
              </a:rPr>
              <a:t>Рублев в центре иконы помещает символ</a:t>
            </a:r>
          </a:p>
          <a:p>
            <a:r>
              <a:rPr lang="ru-RU" sz="1600">
                <a:latin typeface="Calibri" pitchFamily="34" charset="0"/>
              </a:rPr>
              <a:t>жертвы (</a:t>
            </a:r>
            <a:r>
              <a:rPr lang="ru-RU" sz="1600" b="1">
                <a:latin typeface="Calibri" pitchFamily="34" charset="0"/>
              </a:rPr>
              <a:t>чашу</a:t>
            </a:r>
            <a:r>
              <a:rPr lang="ru-RU" sz="1600">
                <a:latin typeface="Calibri" pitchFamily="34" charset="0"/>
              </a:rPr>
              <a:t>), как бы концентрируя наше</a:t>
            </a:r>
          </a:p>
          <a:p>
            <a:r>
              <a:rPr lang="ru-RU" sz="1600">
                <a:latin typeface="Calibri" pitchFamily="34" charset="0"/>
              </a:rPr>
              <a:t>внимание на главной её идее – идее жертвы.</a:t>
            </a:r>
          </a:p>
          <a:p>
            <a:r>
              <a:rPr lang="ru-RU" sz="1600">
                <a:latin typeface="Calibri" pitchFamily="34" charset="0"/>
              </a:rPr>
              <a:t>   Ангел в центре указывает перстами* на </a:t>
            </a:r>
          </a:p>
          <a:p>
            <a:r>
              <a:rPr lang="ru-RU" sz="1600">
                <a:latin typeface="Calibri" pitchFamily="34" charset="0"/>
              </a:rPr>
              <a:t>этот символ – </a:t>
            </a:r>
            <a:r>
              <a:rPr lang="ru-RU" sz="1600" b="1">
                <a:latin typeface="Calibri" pitchFamily="34" charset="0"/>
              </a:rPr>
              <a:t>чашу</a:t>
            </a:r>
            <a:r>
              <a:rPr lang="ru-RU" sz="1600">
                <a:latin typeface="Calibri" pitchFamily="34" charset="0"/>
              </a:rPr>
              <a:t>, но смотрит при этом на </a:t>
            </a:r>
          </a:p>
          <a:p>
            <a:r>
              <a:rPr lang="ru-RU" sz="1600">
                <a:latin typeface="Calibri" pitchFamily="34" charset="0"/>
              </a:rPr>
              <a:t>ангела слева. Наверное, он предлагает ему,</a:t>
            </a:r>
          </a:p>
          <a:p>
            <a:r>
              <a:rPr lang="ru-RU" sz="1600">
                <a:latin typeface="Calibri" pitchFamily="34" charset="0"/>
              </a:rPr>
              <a:t>приняв человеческий образ, идти к людям, </a:t>
            </a:r>
          </a:p>
          <a:p>
            <a:r>
              <a:rPr lang="ru-RU" sz="1600">
                <a:latin typeface="Calibri" pitchFamily="34" charset="0"/>
              </a:rPr>
              <a:t>учить их жить праведно и показать своей </a:t>
            </a:r>
          </a:p>
          <a:p>
            <a:r>
              <a:rPr lang="ru-RU" sz="1600">
                <a:latin typeface="Calibri" pitchFamily="34" charset="0"/>
              </a:rPr>
              <a:t>жизнью и смертью наглядный пример жизни</a:t>
            </a:r>
          </a:p>
          <a:p>
            <a:r>
              <a:rPr lang="ru-RU" sz="1600">
                <a:latin typeface="Calibri" pitchFamily="34" charset="0"/>
              </a:rPr>
              <a:t>ради людей. Иначе будет на земле Содом и </a:t>
            </a:r>
          </a:p>
          <a:p>
            <a:r>
              <a:rPr lang="ru-RU" sz="1600">
                <a:latin typeface="Calibri" pitchFamily="34" charset="0"/>
              </a:rPr>
              <a:t>Гоморра(именно это событие последовало в</a:t>
            </a:r>
          </a:p>
          <a:p>
            <a:r>
              <a:rPr lang="ru-RU" sz="1600">
                <a:latin typeface="Calibri" pitchFamily="34" charset="0"/>
              </a:rPr>
              <a:t>Ветхом завете после явления Троицы).</a:t>
            </a:r>
          </a:p>
          <a:p>
            <a:endParaRPr lang="ru-RU" sz="1600">
              <a:latin typeface="Calibri" pitchFamily="34" charset="0"/>
            </a:endParaRPr>
          </a:p>
          <a:p>
            <a:r>
              <a:rPr lang="ru-RU" sz="1600">
                <a:latin typeface="Calibri" pitchFamily="34" charset="0"/>
              </a:rPr>
              <a:t>*Рублев изображает ручку, в символике </a:t>
            </a:r>
          </a:p>
          <a:p>
            <a:r>
              <a:rPr lang="ru-RU" sz="1600">
                <a:latin typeface="Calibri" pitchFamily="34" charset="0"/>
              </a:rPr>
              <a:t>иконописи </a:t>
            </a:r>
            <a:r>
              <a:rPr lang="ru-RU" sz="1600" i="1">
                <a:latin typeface="Calibri" pitchFamily="34" charset="0"/>
              </a:rPr>
              <a:t>благословляющую</a:t>
            </a:r>
            <a:r>
              <a:rPr lang="ru-RU" sz="1600">
                <a:latin typeface="Calibri" pitchFamily="34" charset="0"/>
              </a:rPr>
              <a:t> и </a:t>
            </a:r>
            <a:r>
              <a:rPr lang="ru-RU" sz="1600" i="1">
                <a:latin typeface="Calibri" pitchFamily="34" charset="0"/>
              </a:rPr>
              <a:t>указующую</a:t>
            </a:r>
          </a:p>
        </p:txBody>
      </p:sp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25538"/>
            <a:ext cx="4572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7885113" y="4941888"/>
            <a:ext cx="1008062" cy="7905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8" y="0"/>
            <a:ext cx="9123362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Рублева.</a:t>
            </a:r>
          </a:p>
        </p:txBody>
      </p:sp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3995738" y="2349500"/>
            <a:ext cx="396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ru-RU">
                <a:latin typeface="Calibri" pitchFamily="34" charset="0"/>
              </a:rPr>
              <a:t>    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4827588" y="2133600"/>
            <a:ext cx="4316412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  </a:t>
            </a:r>
            <a:r>
              <a:rPr lang="ru-RU" sz="1600">
                <a:latin typeface="Calibri" pitchFamily="34" charset="0"/>
              </a:rPr>
              <a:t>Точного ответа на этот вопрос мы не </a:t>
            </a:r>
          </a:p>
          <a:p>
            <a:r>
              <a:rPr lang="ru-RU" sz="1600">
                <a:latin typeface="Calibri" pitchFamily="34" charset="0"/>
              </a:rPr>
              <a:t>знаем.</a:t>
            </a:r>
          </a:p>
          <a:p>
            <a:r>
              <a:rPr lang="ru-RU" sz="1600">
                <a:latin typeface="Calibri" pitchFamily="34" charset="0"/>
              </a:rPr>
              <a:t>   Можно предполагать, что это ангел, </a:t>
            </a:r>
          </a:p>
          <a:p>
            <a:r>
              <a:rPr lang="ru-RU" sz="1600">
                <a:latin typeface="Calibri" pitchFamily="34" charset="0"/>
              </a:rPr>
              <a:t>изображенный слева. Он готов исполнить</a:t>
            </a:r>
          </a:p>
          <a:p>
            <a:r>
              <a:rPr lang="ru-RU" sz="1600">
                <a:latin typeface="Calibri" pitchFamily="34" charset="0"/>
              </a:rPr>
              <a:t>эту миссию, рука его приняла жест </a:t>
            </a:r>
          </a:p>
          <a:p>
            <a:r>
              <a:rPr lang="ru-RU" sz="1600">
                <a:latin typeface="Calibri" pitchFamily="34" charset="0"/>
              </a:rPr>
              <a:t>согласия.</a:t>
            </a:r>
          </a:p>
          <a:p>
            <a:r>
              <a:rPr lang="ru-RU" sz="1600">
                <a:latin typeface="Calibri" pitchFamily="34" charset="0"/>
              </a:rPr>
              <a:t>    Два других ангела смотрят на него с</a:t>
            </a:r>
          </a:p>
          <a:p>
            <a:r>
              <a:rPr lang="ru-RU" sz="1600">
                <a:latin typeface="Calibri" pitchFamily="34" charset="0"/>
              </a:rPr>
              <a:t>надеждою и скорбью, зная о тех муках,</a:t>
            </a:r>
          </a:p>
          <a:p>
            <a:r>
              <a:rPr lang="ru-RU" sz="1600">
                <a:latin typeface="Calibri" pitchFamily="34" charset="0"/>
              </a:rPr>
              <a:t>которые ему предстоят. Испьёт он чашу</a:t>
            </a:r>
          </a:p>
          <a:p>
            <a:r>
              <a:rPr lang="ru-RU" sz="1600">
                <a:latin typeface="Calibri" pitchFamily="34" charset="0"/>
              </a:rPr>
              <a:t>страданий до дна, ведь именно на неё </a:t>
            </a:r>
          </a:p>
          <a:p>
            <a:r>
              <a:rPr lang="ru-RU" sz="1600">
                <a:latin typeface="Calibri" pitchFamily="34" charset="0"/>
              </a:rPr>
              <a:t>двумя перстами (символ любви к людям)</a:t>
            </a:r>
          </a:p>
          <a:p>
            <a:r>
              <a:rPr lang="ru-RU" sz="1600">
                <a:latin typeface="Calibri" pitchFamily="34" charset="0"/>
              </a:rPr>
              <a:t>указывает центральный ангел.</a:t>
            </a:r>
          </a:p>
          <a:p>
            <a:r>
              <a:rPr lang="ru-RU" sz="1600">
                <a:latin typeface="Calibri" pitchFamily="34" charset="0"/>
              </a:rPr>
              <a:t>    </a:t>
            </a:r>
          </a:p>
          <a:p>
            <a:r>
              <a:rPr lang="ru-RU" sz="1600">
                <a:latin typeface="Calibri" pitchFamily="34" charset="0"/>
              </a:rPr>
              <a:t>    А, может, Христом является центральный</a:t>
            </a:r>
          </a:p>
          <a:p>
            <a:r>
              <a:rPr lang="ru-RU" sz="1600">
                <a:latin typeface="Calibri" pitchFamily="34" charset="0"/>
              </a:rPr>
              <a:t>ангел? Ведь не зря он находится в центре,</a:t>
            </a:r>
          </a:p>
          <a:p>
            <a:r>
              <a:rPr lang="ru-RU" sz="1600">
                <a:latin typeface="Calibri" pitchFamily="34" charset="0"/>
              </a:rPr>
              <a:t>указывает на главный символ </a:t>
            </a:r>
          </a:p>
          <a:p>
            <a:r>
              <a:rPr lang="ru-RU" sz="1600">
                <a:latin typeface="Calibri" pitchFamily="34" charset="0"/>
              </a:rPr>
              <a:t>произведения – чашу.</a:t>
            </a:r>
          </a:p>
        </p:txBody>
      </p:sp>
      <p:pic>
        <p:nvPicPr>
          <p:cNvPr id="14" name="Picture 2" descr="F:\Троица\Тро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5538"/>
            <a:ext cx="475615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4716463" y="1125538"/>
            <a:ext cx="3549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>
                <a:latin typeface="Calibri" pitchFamily="34" charset="0"/>
              </a:rPr>
              <a:t>5.Смысл чаши.</a:t>
            </a:r>
          </a:p>
          <a:p>
            <a:r>
              <a:rPr lang="ru-RU" sz="2000" u="sng">
                <a:latin typeface="Calibri" pitchFamily="34" charset="0"/>
              </a:rPr>
              <a:t>6. Кто из трёх ангелов Иисус </a:t>
            </a:r>
            <a:endParaRPr lang="en-US" sz="2000" u="sng">
              <a:latin typeface="Calibri" pitchFamily="34" charset="0"/>
            </a:endParaRPr>
          </a:p>
          <a:p>
            <a:r>
              <a:rPr lang="ru-RU" sz="2000" u="sng">
                <a:latin typeface="Calibri" pitchFamily="34" charset="0"/>
              </a:rPr>
              <a:t>Христос?</a:t>
            </a:r>
          </a:p>
        </p:txBody>
      </p:sp>
      <p:pic>
        <p:nvPicPr>
          <p:cNvPr id="18" name="Рисунок 17" descr="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675"/>
            <a:ext cx="19573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1258888" y="4581525"/>
            <a:ext cx="720725" cy="71913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Рисунок 14" descr="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1196975"/>
            <a:ext cx="3024187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2268538" y="5157788"/>
            <a:ext cx="863600" cy="5746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8" y="0"/>
            <a:ext cx="9123362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Рублева.</a:t>
            </a: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3995738" y="2349500"/>
            <a:ext cx="396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ru-RU">
                <a:latin typeface="Calibri" pitchFamily="34" charset="0"/>
              </a:rPr>
              <a:t>    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4910138" y="2565400"/>
            <a:ext cx="4233862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   Трижды чаша возникает перед нашими </a:t>
            </a:r>
          </a:p>
          <a:p>
            <a:r>
              <a:rPr lang="ru-RU" sz="1600">
                <a:latin typeface="Calibri" pitchFamily="34" charset="0"/>
              </a:rPr>
              <a:t>глазами: </a:t>
            </a:r>
          </a:p>
          <a:p>
            <a:endParaRPr lang="ru-RU" sz="1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чаша на столе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сам стол – в форме чаши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третья чаша образуется внутренними</a:t>
            </a:r>
          </a:p>
          <a:p>
            <a:r>
              <a:rPr lang="ru-RU" sz="1600">
                <a:latin typeface="Calibri" pitchFamily="34" charset="0"/>
              </a:rPr>
              <a:t>контурами фигур двух крайних ангелов, в</a:t>
            </a:r>
          </a:p>
          <a:p>
            <a:r>
              <a:rPr lang="ru-RU" sz="1600">
                <a:latin typeface="Calibri" pitchFamily="34" charset="0"/>
              </a:rPr>
              <a:t>неё как бы помещён центральный ангел (и</a:t>
            </a:r>
          </a:p>
          <a:p>
            <a:r>
              <a:rPr lang="ru-RU" sz="1600">
                <a:latin typeface="Calibri" pitchFamily="34" charset="0"/>
              </a:rPr>
              <a:t>в данном случае жертва он, а не животное)</a:t>
            </a:r>
          </a:p>
          <a:p>
            <a:r>
              <a:rPr lang="ru-RU">
                <a:latin typeface="Calibri" pitchFamily="34" charset="0"/>
              </a:rPr>
              <a:t>    </a:t>
            </a:r>
          </a:p>
        </p:txBody>
      </p:sp>
      <p:sp>
        <p:nvSpPr>
          <p:cNvPr id="15367" name="TextBox 16"/>
          <p:cNvSpPr txBox="1">
            <a:spLocks noChangeArrowheads="1"/>
          </p:cNvSpPr>
          <p:nvPr/>
        </p:nvSpPr>
        <p:spPr bwMode="auto">
          <a:xfrm>
            <a:off x="4716463" y="1125538"/>
            <a:ext cx="3549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>
                <a:latin typeface="Calibri" pitchFamily="34" charset="0"/>
              </a:rPr>
              <a:t>5.Смысл чаши.</a:t>
            </a:r>
          </a:p>
          <a:p>
            <a:r>
              <a:rPr lang="ru-RU" sz="2000" u="sng">
                <a:latin typeface="Calibri" pitchFamily="34" charset="0"/>
              </a:rPr>
              <a:t>6. Кто из трёх ангелов Иисус </a:t>
            </a:r>
            <a:endParaRPr lang="en-US" sz="2000" u="sng">
              <a:latin typeface="Calibri" pitchFamily="34" charset="0"/>
            </a:endParaRPr>
          </a:p>
          <a:p>
            <a:r>
              <a:rPr lang="ru-RU" sz="2000" u="sng">
                <a:latin typeface="Calibri" pitchFamily="34" charset="0"/>
              </a:rPr>
              <a:t>Христос?</a:t>
            </a:r>
          </a:p>
        </p:txBody>
      </p:sp>
      <p:pic>
        <p:nvPicPr>
          <p:cNvPr id="15368" name="Picture 2" descr="F:\Троица\Тро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30300"/>
            <a:ext cx="4751388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2051050" y="4508500"/>
            <a:ext cx="865188" cy="64928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3850" y="4221163"/>
            <a:ext cx="4248150" cy="2636837"/>
          </a:xfrm>
          <a:prstGeom prst="ellipse">
            <a:avLst/>
          </a:prstGeom>
          <a:noFill/>
          <a:ln w="635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1475582" y="4509294"/>
            <a:ext cx="647700" cy="50323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547019" y="5588794"/>
            <a:ext cx="100806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1979613" y="6092825"/>
            <a:ext cx="1079500" cy="952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2519363" y="5553075"/>
            <a:ext cx="1008062" cy="7143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839244" y="4585494"/>
            <a:ext cx="728662" cy="4318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1547813" y="4437063"/>
            <a:ext cx="18002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Рублева.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-76200" y="1341438"/>
            <a:ext cx="922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Calibri" pitchFamily="34" charset="0"/>
              </a:rPr>
              <a:t>6. Кто из трёх ангелов Иисус Христос?</a:t>
            </a:r>
          </a:p>
        </p:txBody>
      </p:sp>
      <p:pic>
        <p:nvPicPr>
          <p:cNvPr id="16390" name="Picture 2" descr="F:\Троица\Тро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38" y="1125538"/>
            <a:ext cx="457676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0" y="2420938"/>
            <a:ext cx="458946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  </a:t>
            </a:r>
            <a:r>
              <a:rPr lang="ru-RU" sz="1600">
                <a:latin typeface="Calibri" pitchFamily="34" charset="0"/>
              </a:rPr>
              <a:t>Попробуем вникнуть в замысел Рублева.</a:t>
            </a:r>
          </a:p>
          <a:p>
            <a:r>
              <a:rPr lang="ru-RU" sz="1600">
                <a:latin typeface="Calibri" pitchFamily="34" charset="0"/>
              </a:rPr>
              <a:t>По церковным канонам в центре картины</a:t>
            </a:r>
          </a:p>
          <a:p>
            <a:r>
              <a:rPr lang="ru-RU" sz="1600">
                <a:latin typeface="Calibri" pitchFamily="34" charset="0"/>
              </a:rPr>
              <a:t>должен находиться Бог-Отец. Но почему </a:t>
            </a:r>
          </a:p>
          <a:p>
            <a:r>
              <a:rPr lang="ru-RU" sz="1600">
                <a:latin typeface="Calibri" pitchFamily="34" charset="0"/>
              </a:rPr>
              <a:t>тогда Рублев у высшего Бога изобразил </a:t>
            </a:r>
          </a:p>
          <a:p>
            <a:r>
              <a:rPr lang="ru-RU" sz="1600">
                <a:latin typeface="Calibri" pitchFamily="34" charset="0"/>
              </a:rPr>
              <a:t>меньший по размерам нимб? И почему он</a:t>
            </a:r>
          </a:p>
          <a:p>
            <a:r>
              <a:rPr lang="ru-RU" sz="1600">
                <a:latin typeface="Calibri" pitchFamily="34" charset="0"/>
              </a:rPr>
              <a:t>одет не в золотой, а в красно-коричневый</a:t>
            </a:r>
          </a:p>
          <a:p>
            <a:r>
              <a:rPr lang="ru-RU" sz="1600">
                <a:latin typeface="Calibri" pitchFamily="34" charset="0"/>
              </a:rPr>
              <a:t>хитон (цвет почвы, глины)? А почему </a:t>
            </a:r>
          </a:p>
          <a:p>
            <a:r>
              <a:rPr lang="ru-RU" sz="1600">
                <a:latin typeface="Calibri" pitchFamily="34" charset="0"/>
              </a:rPr>
              <a:t>голубой плащ покрывает только половину его</a:t>
            </a:r>
          </a:p>
          <a:p>
            <a:r>
              <a:rPr lang="ru-RU" sz="1600">
                <a:latin typeface="Calibri" pitchFamily="34" charset="0"/>
              </a:rPr>
              <a:t>тела? Если это полностью небесное существо,</a:t>
            </a:r>
          </a:p>
          <a:p>
            <a:r>
              <a:rPr lang="ru-RU" sz="1600">
                <a:latin typeface="Calibri" pitchFamily="34" charset="0"/>
              </a:rPr>
              <a:t>то голубая одежда тоже должна покрывать </a:t>
            </a:r>
          </a:p>
          <a:p>
            <a:r>
              <a:rPr lang="ru-RU" sz="1600">
                <a:latin typeface="Calibri" pitchFamily="34" charset="0"/>
              </a:rPr>
              <a:t>его полностью, как левого и правого ангелов.</a:t>
            </a:r>
          </a:p>
          <a:p>
            <a:r>
              <a:rPr lang="ru-RU" sz="1600">
                <a:latin typeface="Calibri" pitchFamily="34" charset="0"/>
              </a:rPr>
              <a:t>Значит – это </a:t>
            </a:r>
            <a:r>
              <a:rPr lang="ru-RU" sz="1600" i="1">
                <a:latin typeface="Calibri" pitchFamily="34" charset="0"/>
              </a:rPr>
              <a:t>Богочеловек Иисус Христос</a:t>
            </a:r>
            <a:r>
              <a:rPr lang="ru-RU" sz="1600">
                <a:latin typeface="Calibri" pitchFamily="34" charset="0"/>
              </a:rPr>
              <a:t>. А о</a:t>
            </a:r>
          </a:p>
          <a:p>
            <a:r>
              <a:rPr lang="ru-RU" sz="1600">
                <a:latin typeface="Calibri" pitchFamily="34" charset="0"/>
              </a:rPr>
              <a:t>приобщении его к Небесному Божеству нам</a:t>
            </a:r>
          </a:p>
          <a:p>
            <a:r>
              <a:rPr lang="ru-RU" sz="1600">
                <a:latin typeface="Calibri" pitchFamily="34" charset="0"/>
              </a:rPr>
              <a:t>говорит золотой клав на правом рукаве и </a:t>
            </a:r>
          </a:p>
          <a:p>
            <a:r>
              <a:rPr lang="ru-RU" sz="1600">
                <a:latin typeface="Calibri" pitchFamily="34" charset="0"/>
              </a:rPr>
              <a:t>золотые крылья за спиной.  </a:t>
            </a:r>
          </a:p>
        </p:txBody>
      </p:sp>
      <p:sp>
        <p:nvSpPr>
          <p:cNvPr id="12" name="Овал 11"/>
          <p:cNvSpPr/>
          <p:nvPr/>
        </p:nvSpPr>
        <p:spPr>
          <a:xfrm>
            <a:off x="6227763" y="1916113"/>
            <a:ext cx="936625" cy="86518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932363" y="2205038"/>
            <a:ext cx="1008062" cy="93662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667625" y="2205038"/>
            <a:ext cx="1008063" cy="93662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Рисунок 15" descr="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1557338"/>
            <a:ext cx="335915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-76200" y="1341438"/>
            <a:ext cx="92202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Calibri" pitchFamily="34" charset="0"/>
              </a:rPr>
              <a:t>6. Кто из трёх ангелов Иисус Христос?</a:t>
            </a:r>
          </a:p>
          <a:p>
            <a:r>
              <a:rPr lang="ru-RU" sz="2000" u="sng">
                <a:latin typeface="Calibri" pitchFamily="34" charset="0"/>
              </a:rPr>
              <a:t>7.Гора – символ высшего. 8. Древо – </a:t>
            </a:r>
          </a:p>
          <a:p>
            <a:r>
              <a:rPr lang="ru-RU" sz="2000" u="sng">
                <a:latin typeface="Calibri" pitchFamily="34" charset="0"/>
              </a:rPr>
              <a:t>символ жизни. </a:t>
            </a:r>
          </a:p>
        </p:txBody>
      </p:sp>
      <p:pic>
        <p:nvPicPr>
          <p:cNvPr id="17413" name="Picture 2" descr="F:\Троица\Тро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38" y="1125538"/>
            <a:ext cx="457676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0" y="2420938"/>
            <a:ext cx="4662488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  </a:t>
            </a:r>
            <a:r>
              <a:rPr lang="ru-RU" sz="1600">
                <a:latin typeface="Calibri" pitchFamily="34" charset="0"/>
              </a:rPr>
              <a:t>Этот ангел как бы мысленно и жестами</a:t>
            </a:r>
          </a:p>
          <a:p>
            <a:r>
              <a:rPr lang="ru-RU" sz="1600">
                <a:latin typeface="Calibri" pitchFamily="34" charset="0"/>
              </a:rPr>
              <a:t>говорит левому: «Я испью эту чашу страданий</a:t>
            </a:r>
          </a:p>
          <a:p>
            <a:r>
              <a:rPr lang="ru-RU" sz="1600">
                <a:latin typeface="Calibri" pitchFamily="34" charset="0"/>
              </a:rPr>
              <a:t>до дна и отдам жизнь свою в жертву (в чаше</a:t>
            </a:r>
          </a:p>
          <a:p>
            <a:r>
              <a:rPr lang="ru-RU" sz="1600">
                <a:latin typeface="Calibri" pitchFamily="34" charset="0"/>
              </a:rPr>
              <a:t>лежит голова жертвенного животного), так</a:t>
            </a:r>
          </a:p>
          <a:p>
            <a:r>
              <a:rPr lang="ru-RU" sz="1600">
                <a:latin typeface="Calibri" pitchFamily="34" charset="0"/>
              </a:rPr>
              <a:t>как люблю людей (пальцы сложены в символ</a:t>
            </a:r>
          </a:p>
          <a:p>
            <a:r>
              <a:rPr lang="ru-RU" sz="1600">
                <a:latin typeface="Calibri" pitchFamily="34" charset="0"/>
              </a:rPr>
              <a:t>любви), своим деянием научу их стремиться </a:t>
            </a:r>
          </a:p>
          <a:p>
            <a:r>
              <a:rPr lang="ru-RU" sz="1600">
                <a:latin typeface="Calibri" pitchFamily="34" charset="0"/>
              </a:rPr>
              <a:t>к высшим идеалам (</a:t>
            </a:r>
            <a:r>
              <a:rPr lang="ru-RU" sz="1600" b="1">
                <a:latin typeface="Calibri" pitchFamily="34" charset="0"/>
              </a:rPr>
              <a:t>вершина горы</a:t>
            </a:r>
            <a:r>
              <a:rPr lang="ru-RU" sz="1600">
                <a:latin typeface="Calibri" pitchFamily="34" charset="0"/>
              </a:rPr>
              <a:t>, на которую</a:t>
            </a:r>
          </a:p>
          <a:p>
            <a:r>
              <a:rPr lang="ru-RU" sz="1600">
                <a:latin typeface="Calibri" pitchFamily="34" charset="0"/>
              </a:rPr>
              <a:t>указывает жезл ангела – символ высших</a:t>
            </a:r>
          </a:p>
          <a:p>
            <a:r>
              <a:rPr lang="ru-RU" sz="1600">
                <a:latin typeface="Calibri" pitchFamily="34" charset="0"/>
              </a:rPr>
              <a:t>устремлений), чем они заслужат </a:t>
            </a:r>
          </a:p>
          <a:p>
            <a:r>
              <a:rPr lang="ru-RU" sz="1600">
                <a:latin typeface="Calibri" pitchFamily="34" charset="0"/>
              </a:rPr>
              <a:t>вечную жизнь (</a:t>
            </a:r>
            <a:r>
              <a:rPr lang="ru-RU" sz="1600" b="1">
                <a:latin typeface="Calibri" pitchFamily="34" charset="0"/>
                <a:hlinkClick r:id="rId5" action="ppaction://hlinksldjump"/>
              </a:rPr>
              <a:t>древо</a:t>
            </a:r>
            <a:r>
              <a:rPr lang="ru-RU" sz="1600">
                <a:latin typeface="Calibri" pitchFamily="34" charset="0"/>
              </a:rPr>
              <a:t>, находящееся за спиной</a:t>
            </a:r>
          </a:p>
          <a:p>
            <a:r>
              <a:rPr lang="ru-RU" sz="1600">
                <a:latin typeface="Calibri" pitchFamily="34" charset="0"/>
              </a:rPr>
              <a:t>ангела – символ вечности, рая)».</a:t>
            </a:r>
          </a:p>
          <a:p>
            <a:r>
              <a:rPr lang="ru-RU" sz="1600">
                <a:latin typeface="Calibri" pitchFamily="34" charset="0"/>
              </a:rPr>
              <a:t>    </a:t>
            </a:r>
          </a:p>
          <a:p>
            <a:r>
              <a:rPr lang="ru-RU" sz="1600">
                <a:latin typeface="Calibri" pitchFamily="34" charset="0"/>
              </a:rPr>
              <a:t>   Таким образом, в иконе можно прочитать</a:t>
            </a:r>
          </a:p>
          <a:p>
            <a:r>
              <a:rPr lang="ru-RU" sz="1600">
                <a:latin typeface="Calibri" pitchFamily="34" charset="0"/>
              </a:rPr>
              <a:t>главные моральные принципы, по которым</a:t>
            </a:r>
          </a:p>
          <a:p>
            <a:r>
              <a:rPr lang="ru-RU" sz="1600">
                <a:latin typeface="Calibri" pitchFamily="34" charset="0"/>
              </a:rPr>
              <a:t>должен жить человек.</a:t>
            </a:r>
          </a:p>
        </p:txBody>
      </p:sp>
      <p:sp>
        <p:nvSpPr>
          <p:cNvPr id="10" name="Овал 9"/>
          <p:cNvSpPr/>
          <p:nvPr/>
        </p:nvSpPr>
        <p:spPr>
          <a:xfrm>
            <a:off x="7596188" y="1341438"/>
            <a:ext cx="1008062" cy="863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04025" y="1268413"/>
            <a:ext cx="792163" cy="129698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6450" y="1052513"/>
            <a:ext cx="452755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5724525" y="1125538"/>
            <a:ext cx="1223963" cy="244792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948488" y="1341438"/>
            <a:ext cx="1871662" cy="1582737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0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Рублева.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Рублева.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-76200" y="1341438"/>
            <a:ext cx="922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Calibri" pitchFamily="34" charset="0"/>
              </a:rPr>
              <a:t>8. Древо – символ жизни. 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0" y="1779588"/>
            <a:ext cx="8885238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   </a:t>
            </a:r>
            <a:r>
              <a:rPr lang="ru-RU" sz="1600">
                <a:latin typeface="Calibri" pitchFamily="34" charset="0"/>
              </a:rPr>
              <a:t>Согласно Библии, дерево, находящееся за центральным ангелом, - мамврийский дуб, под</a:t>
            </a:r>
          </a:p>
          <a:p>
            <a:r>
              <a:rPr lang="ru-RU" sz="1600">
                <a:latin typeface="Calibri" pitchFamily="34" charset="0"/>
              </a:rPr>
              <a:t>которым происходила встреча Авраама и Бога. </a:t>
            </a:r>
          </a:p>
          <a:p>
            <a:r>
              <a:rPr lang="ru-RU" sz="1600">
                <a:latin typeface="Calibri" pitchFamily="34" charset="0"/>
              </a:rPr>
              <a:t>    В христианстве древо символизирует райские кущи, а значит – вечную жизнь, </a:t>
            </a:r>
          </a:p>
          <a:p>
            <a:r>
              <a:rPr lang="ru-RU" sz="1600">
                <a:latin typeface="Calibri" pitchFamily="34" charset="0"/>
              </a:rPr>
              <a:t>возрождение и бессмертие. Если исходить из религиозных канонических понятий, то за </a:t>
            </a:r>
          </a:p>
          <a:p>
            <a:r>
              <a:rPr lang="ru-RU" sz="1600">
                <a:latin typeface="Calibri" pitchFamily="34" charset="0"/>
              </a:rPr>
              <a:t>праведную жизнь на земле человек получает награду – вечную жизнь в раю. Такая прямая </a:t>
            </a:r>
          </a:p>
          <a:p>
            <a:r>
              <a:rPr lang="ru-RU" sz="1600">
                <a:latin typeface="Calibri" pitchFamily="34" charset="0"/>
              </a:rPr>
              <a:t>трактовка не могла устроить Рублева. Замысел его иконы гораздо глубже. Вечная жизнь, </a:t>
            </a:r>
          </a:p>
          <a:p>
            <a:r>
              <a:rPr lang="ru-RU" sz="1600">
                <a:latin typeface="Calibri" pitchFamily="34" charset="0"/>
              </a:rPr>
              <a:t>которую символизирует дерево, заключается не только в райских кущах, но и в </a:t>
            </a:r>
          </a:p>
          <a:p>
            <a:r>
              <a:rPr lang="ru-RU" sz="1600">
                <a:latin typeface="Calibri" pitchFamily="34" charset="0"/>
              </a:rPr>
              <a:t>родословном общечеловеческом древе, основатель которого находится под его кроной.</a:t>
            </a:r>
          </a:p>
          <a:p>
            <a:r>
              <a:rPr lang="ru-RU" sz="1600">
                <a:latin typeface="Calibri" pitchFamily="34" charset="0"/>
              </a:rPr>
              <a:t>Недаром цвет земли и неба присутствует в его одежде, а золотая полоска Божественной </a:t>
            </a:r>
          </a:p>
          <a:p>
            <a:r>
              <a:rPr lang="ru-RU" sz="1600">
                <a:latin typeface="Calibri" pitchFamily="34" charset="0"/>
              </a:rPr>
              <a:t>энергии окаймляет десницу (правую руку). Вечность человека не только в личном </a:t>
            </a:r>
          </a:p>
          <a:p>
            <a:r>
              <a:rPr lang="ru-RU" sz="1600">
                <a:latin typeface="Calibri" pitchFamily="34" charset="0"/>
              </a:rPr>
              <a:t>бессмертии, она и в передаче следующим поколениям всего того, что было накоплено </a:t>
            </a:r>
          </a:p>
          <a:p>
            <a:r>
              <a:rPr lang="ru-RU" sz="1600">
                <a:latin typeface="Calibri" pitchFamily="34" charset="0"/>
              </a:rPr>
              <a:t>предками: знаний, понятий и норм человеческого общежития. В этом плане дерево можно</a:t>
            </a:r>
          </a:p>
          <a:p>
            <a:r>
              <a:rPr lang="ru-RU" sz="1600">
                <a:latin typeface="Calibri" pitchFamily="34" charset="0"/>
              </a:rPr>
              <a:t>трактовать и как символ «древа познания». Невольно всплывают в памяти строки из</a:t>
            </a:r>
          </a:p>
          <a:p>
            <a:r>
              <a:rPr lang="ru-RU" sz="1600">
                <a:latin typeface="Calibri" pitchFamily="34" charset="0"/>
              </a:rPr>
              <a:t>легендарного «Слова о полку Игореве»: «И растекался мыслию по древу». Может, это древо</a:t>
            </a:r>
          </a:p>
          <a:p>
            <a:r>
              <a:rPr lang="ru-RU" sz="1600">
                <a:latin typeface="Calibri" pitchFamily="34" charset="0"/>
              </a:rPr>
              <a:t>имел в виду Рублев, «древо мысли» с глубокими корнями – символом мудрости предков, с</a:t>
            </a:r>
          </a:p>
          <a:p>
            <a:r>
              <a:rPr lang="ru-RU" sz="1600">
                <a:latin typeface="Calibri" pitchFamily="34" charset="0"/>
              </a:rPr>
              <a:t>широкой кроной – символом будущих поколений, воспринимающих эту мудрость. В этой </a:t>
            </a:r>
          </a:p>
          <a:p>
            <a:r>
              <a:rPr lang="ru-RU" sz="1600">
                <a:latin typeface="Calibri" pitchFamily="34" charset="0"/>
              </a:rPr>
              <a:t>идее сливаются символы древа – как древа познания и древа родословного в вечном</a:t>
            </a:r>
          </a:p>
          <a:p>
            <a:r>
              <a:rPr lang="ru-RU" sz="1600">
                <a:latin typeface="Calibri" pitchFamily="34" charset="0"/>
              </a:rPr>
              <a:t>возрождении для потомков.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Рублева.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-76200" y="1341438"/>
            <a:ext cx="9220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Calibri" pitchFamily="34" charset="0"/>
              </a:rPr>
              <a:t>9.Каменные палаты – символ </a:t>
            </a:r>
          </a:p>
          <a:p>
            <a:r>
              <a:rPr lang="ru-RU" sz="2000" u="sng">
                <a:latin typeface="Calibri" pitchFamily="34" charset="0"/>
              </a:rPr>
              <a:t>человеческой культуры.</a:t>
            </a:r>
          </a:p>
        </p:txBody>
      </p:sp>
      <p:pic>
        <p:nvPicPr>
          <p:cNvPr id="19462" name="Picture 2" descr="F:\Троица\Тро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38" y="1125538"/>
            <a:ext cx="457676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0" y="2420938"/>
            <a:ext cx="4557713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   </a:t>
            </a:r>
            <a:r>
              <a:rPr lang="ru-RU" sz="1600">
                <a:latin typeface="Calibri" pitchFamily="34" charset="0"/>
              </a:rPr>
              <a:t>Над головой левого ангела расположены</a:t>
            </a:r>
          </a:p>
          <a:p>
            <a:r>
              <a:rPr lang="ru-RU" sz="1600" b="1">
                <a:latin typeface="Calibri" pitchFamily="34" charset="0"/>
              </a:rPr>
              <a:t>каменные палаты</a:t>
            </a:r>
            <a:r>
              <a:rPr lang="ru-RU" sz="1600">
                <a:latin typeface="Calibri" pitchFamily="34" charset="0"/>
              </a:rPr>
              <a:t>. Они символизируют храм,</a:t>
            </a:r>
          </a:p>
          <a:p>
            <a:r>
              <a:rPr lang="ru-RU" sz="1600">
                <a:latin typeface="Calibri" pitchFamily="34" charset="0"/>
              </a:rPr>
              <a:t>церковь, человеческую культуру, а самого</a:t>
            </a:r>
          </a:p>
          <a:p>
            <a:r>
              <a:rPr lang="ru-RU" sz="1600">
                <a:latin typeface="Calibri" pitchFamily="34" charset="0"/>
              </a:rPr>
              <a:t>ангела – как создателя новой веры и главу</a:t>
            </a:r>
          </a:p>
          <a:p>
            <a:r>
              <a:rPr lang="ru-RU" sz="1600">
                <a:latin typeface="Calibri" pitchFamily="34" charset="0"/>
              </a:rPr>
              <a:t>нового учения. И не зря палаты напоминают</a:t>
            </a:r>
          </a:p>
          <a:p>
            <a:r>
              <a:rPr lang="ru-RU" sz="1600">
                <a:latin typeface="Calibri" pitchFamily="34" charset="0"/>
              </a:rPr>
              <a:t>древнегреческие строения – Рублев знал, </a:t>
            </a:r>
          </a:p>
          <a:p>
            <a:r>
              <a:rPr lang="ru-RU" sz="1600">
                <a:latin typeface="Calibri" pitchFamily="34" charset="0"/>
              </a:rPr>
              <a:t>откуда пришло христианство на Русь.</a:t>
            </a:r>
          </a:p>
          <a:p>
            <a:r>
              <a:rPr lang="ru-RU" sz="1600">
                <a:latin typeface="Calibri" pitchFamily="34" charset="0"/>
              </a:rPr>
              <a:t>    </a:t>
            </a:r>
          </a:p>
          <a:p>
            <a:r>
              <a:rPr lang="ru-RU" sz="1600">
                <a:latin typeface="Calibri" pitchFamily="34" charset="0"/>
              </a:rPr>
              <a:t>    В расположении колонн храма можно </a:t>
            </a:r>
          </a:p>
          <a:p>
            <a:r>
              <a:rPr lang="ru-RU" sz="1600">
                <a:latin typeface="Calibri" pitchFamily="34" charset="0"/>
              </a:rPr>
              <a:t>рассмотреть анаграмму – </a:t>
            </a:r>
            <a:r>
              <a:rPr lang="en-US" sz="1600" b="1">
                <a:latin typeface="Calibri" pitchFamily="34" charset="0"/>
              </a:rPr>
              <a:t>I.H. </a:t>
            </a:r>
            <a:r>
              <a:rPr lang="ru-RU" sz="1600">
                <a:latin typeface="Calibri" pitchFamily="34" charset="0"/>
              </a:rPr>
              <a:t>Значит, всё-таки</a:t>
            </a:r>
          </a:p>
          <a:p>
            <a:r>
              <a:rPr lang="ru-RU" sz="1600">
                <a:latin typeface="Calibri" pitchFamily="34" charset="0"/>
              </a:rPr>
              <a:t>Иисусом Христом является левый ангел, если</a:t>
            </a:r>
          </a:p>
          <a:p>
            <a:r>
              <a:rPr lang="ru-RU" sz="1600">
                <a:latin typeface="Calibri" pitchFamily="34" charset="0"/>
              </a:rPr>
              <a:t>Рублев так прямо на него указывает</a:t>
            </a:r>
          </a:p>
          <a:p>
            <a:r>
              <a:rPr lang="ru-RU" sz="1600">
                <a:latin typeface="Calibri" pitchFamily="34" charset="0"/>
              </a:rPr>
              <a:t>аббревиатурой слов Иисус Назарей. Но кто</a:t>
            </a:r>
          </a:p>
          <a:p>
            <a:r>
              <a:rPr lang="ru-RU" sz="1600">
                <a:latin typeface="Calibri" pitchFamily="34" charset="0"/>
              </a:rPr>
              <a:t>же тогда в центре?</a:t>
            </a:r>
          </a:p>
        </p:txBody>
      </p:sp>
      <p:sp>
        <p:nvSpPr>
          <p:cNvPr id="10" name="Овал 9"/>
          <p:cNvSpPr/>
          <p:nvPr/>
        </p:nvSpPr>
        <p:spPr>
          <a:xfrm>
            <a:off x="4787900" y="1125538"/>
            <a:ext cx="1296988" cy="1223962"/>
          </a:xfrm>
          <a:prstGeom prst="ellipse">
            <a:avLst/>
          </a:prstGeom>
          <a:noFill/>
          <a:ln w="635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 descr="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25538"/>
            <a:ext cx="2511425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5003800" y="1125538"/>
            <a:ext cx="2016125" cy="1943100"/>
          </a:xfrm>
          <a:prstGeom prst="ellipse">
            <a:avLst/>
          </a:prstGeom>
          <a:noFill/>
          <a:ln w="635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Рублева.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0" y="1341438"/>
            <a:ext cx="922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000" u="sng">
                <a:latin typeface="Calibri" pitchFamily="34" charset="0"/>
              </a:rPr>
              <a:t>10.Идея </a:t>
            </a:r>
            <a:r>
              <a:rPr lang="ru-RU" sz="2000" b="1" u="sng">
                <a:latin typeface="Calibri" pitchFamily="34" charset="0"/>
              </a:rPr>
              <a:t>единения</a:t>
            </a:r>
            <a:r>
              <a:rPr lang="ru-RU" sz="2000" u="sng">
                <a:latin typeface="Calibri" pitchFamily="34" charset="0"/>
              </a:rPr>
              <a:t> в иконе.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0" y="1628775"/>
            <a:ext cx="91440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>
                <a:latin typeface="Calibri" pitchFamily="34" charset="0"/>
              </a:rPr>
              <a:t>    </a:t>
            </a:r>
            <a:r>
              <a:rPr lang="ru-RU" sz="2000">
                <a:latin typeface="Calibri" pitchFamily="34" charset="0"/>
              </a:rPr>
              <a:t>Итак, икону надо уметь читать. Нельзя однозначно отвечать на её </a:t>
            </a:r>
          </a:p>
          <a:p>
            <a:pPr marL="457200" indent="-457200"/>
            <a:r>
              <a:rPr lang="ru-RU" sz="2000">
                <a:latin typeface="Calibri" pitchFamily="34" charset="0"/>
              </a:rPr>
              <a:t>загадки, нельзя однозначно понимать все символы, которых в этой </a:t>
            </a:r>
          </a:p>
          <a:p>
            <a:pPr marL="457200" indent="-457200"/>
            <a:r>
              <a:rPr lang="ru-RU" sz="2000">
                <a:latin typeface="Calibri" pitchFamily="34" charset="0"/>
              </a:rPr>
              <a:t>иконе искусствоведы насчитывают более трёхсот.</a:t>
            </a:r>
          </a:p>
          <a:p>
            <a:pPr marL="457200" indent="-457200"/>
            <a:r>
              <a:rPr lang="ru-RU" sz="2400">
                <a:latin typeface="Calibri" pitchFamily="34" charset="0"/>
              </a:rPr>
              <a:t>       </a:t>
            </a:r>
            <a:r>
              <a:rPr lang="ru-RU" sz="1600">
                <a:latin typeface="Calibri" pitchFamily="34" charset="0"/>
              </a:rPr>
              <a:t>Возможно, Рублёв не отождествлял ангелов с тем или иным персонажем Троицы… Может быть, здесь единый образ в трёх ликах? Но почему три лика? Наверное, потому, что икона заключает в себе </a:t>
            </a:r>
            <a:r>
              <a:rPr lang="ru-RU" sz="1600" i="1">
                <a:latin typeface="Calibri" pitchFamily="34" charset="0"/>
              </a:rPr>
              <a:t>три</a:t>
            </a:r>
            <a:r>
              <a:rPr lang="ru-RU" sz="1600">
                <a:latin typeface="Calibri" pitchFamily="34" charset="0"/>
              </a:rPr>
              <a:t> главные идеи.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0" y="4797425"/>
            <a:ext cx="90551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</a:t>
            </a:r>
            <a:r>
              <a:rPr lang="ru-RU" sz="1600">
                <a:latin typeface="Calibri" pitchFamily="34" charset="0"/>
              </a:rPr>
              <a:t>Первая из них – это </a:t>
            </a:r>
            <a:r>
              <a:rPr lang="ru-RU" sz="1600" b="1">
                <a:latin typeface="Calibri" pitchFamily="34" charset="0"/>
              </a:rPr>
              <a:t>идея единения</a:t>
            </a:r>
            <a:r>
              <a:rPr lang="ru-RU" sz="1600">
                <a:latin typeface="Calibri" pitchFamily="34" charset="0"/>
              </a:rPr>
              <a:t>. Икона писалась в </a:t>
            </a:r>
            <a:r>
              <a:rPr lang="en-US" sz="1600">
                <a:latin typeface="Calibri" pitchFamily="34" charset="0"/>
              </a:rPr>
              <a:t>XV</a:t>
            </a:r>
            <a:r>
              <a:rPr lang="ru-RU" sz="1600">
                <a:latin typeface="Calibri" pitchFamily="34" charset="0"/>
              </a:rPr>
              <a:t> в., в эпоху рождения Русского</a:t>
            </a:r>
          </a:p>
          <a:p>
            <a:r>
              <a:rPr lang="ru-RU" sz="1600">
                <a:latin typeface="Calibri" pitchFamily="34" charset="0"/>
              </a:rPr>
              <a:t>государства. Своё произведение, как говорят старые источники, Рублев написал «в похвалу святому Сергию», т.е. посвятил свою картину Сергию Радонежскому, чьё слово </a:t>
            </a:r>
          </a:p>
          <a:p>
            <a:r>
              <a:rPr lang="ru-RU" sz="1600">
                <a:latin typeface="Calibri" pitchFamily="34" charset="0"/>
              </a:rPr>
              <a:t>подняло народ на Куликовскую битву, который страстно выступал против междоусобной</a:t>
            </a:r>
          </a:p>
          <a:p>
            <a:r>
              <a:rPr lang="ru-RU" sz="1600">
                <a:latin typeface="Calibri" pitchFamily="34" charset="0"/>
              </a:rPr>
              <a:t>феодальной борьбы. Не случайно построенный им храм Сергий посвящает Троице, чтобы</a:t>
            </a:r>
          </a:p>
          <a:p>
            <a:r>
              <a:rPr lang="ru-RU" sz="1600">
                <a:latin typeface="Calibri" pitchFamily="34" charset="0"/>
              </a:rPr>
              <a:t>«взиранием на него побеждался страх перед ненавистной раздельностью мира».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0488" name="Рисунок 9" descr="09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708275"/>
            <a:ext cx="374491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10" descr="ib288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557338"/>
            <a:ext cx="2190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50550145_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313" y="549275"/>
            <a:ext cx="3711575" cy="4968875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0">
                <a:srgbClr val="DDEBCF"/>
              </a:gs>
              <a:gs pos="0">
                <a:schemeClr val="accent5">
                  <a:lumMod val="40000"/>
                  <a:lumOff val="6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latin typeface="Monotype Corsiva" pitchFamily="66" charset="0"/>
              </a:rPr>
              <a:t>Ах, Троица, ах, Троица,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Зелёная пора!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Как дышится, как молится,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Как звонится с утра!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Лишь только солнце двинется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И заблестит росой, 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Земля, как именинница, 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Возрадует красой.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Лежит пучками полными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Во всех углах полынь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И голубыми волнами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Плывет землей теплынь.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И сердце очищается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Любовью ко всему,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И так легко прощается,</a:t>
            </a:r>
          </a:p>
          <a:p>
            <a:pPr>
              <a:defRPr/>
            </a:pPr>
            <a:r>
              <a:rPr lang="ru-RU" sz="2000">
                <a:latin typeface="Monotype Corsiva" pitchFamily="66" charset="0"/>
              </a:rPr>
              <a:t>Когда идёшь к Нему.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Рублева.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0" y="1196975"/>
            <a:ext cx="922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000" u="sng">
                <a:latin typeface="Calibri" pitchFamily="34" charset="0"/>
              </a:rPr>
              <a:t>10.Идея </a:t>
            </a:r>
            <a:r>
              <a:rPr lang="ru-RU" sz="2000" b="1" u="sng">
                <a:latin typeface="Calibri" pitchFamily="34" charset="0"/>
              </a:rPr>
              <a:t>единения</a:t>
            </a:r>
            <a:r>
              <a:rPr lang="ru-RU" sz="2000" u="sng">
                <a:latin typeface="Calibri" pitchFamily="34" charset="0"/>
              </a:rPr>
              <a:t> в иконе.</a:t>
            </a:r>
          </a:p>
          <a:p>
            <a:pPr marL="457200" indent="-457200"/>
            <a:r>
              <a:rPr lang="ru-RU" sz="2000" u="sng">
                <a:latin typeface="Calibri" pitchFamily="34" charset="0"/>
              </a:rPr>
              <a:t>11.Любовь, вера и надежда – основные добродетели в иконе.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0" y="1916113"/>
            <a:ext cx="91440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>
                <a:latin typeface="Calibri" pitchFamily="34" charset="0"/>
              </a:rPr>
              <a:t>    </a:t>
            </a:r>
            <a:r>
              <a:rPr lang="ru-RU" sz="1600">
                <a:latin typeface="Calibri" pitchFamily="34" charset="0"/>
              </a:rPr>
              <a:t>То, что идея Троицы понималась на Руси как </a:t>
            </a:r>
            <a:r>
              <a:rPr lang="ru-RU" sz="1600" b="1">
                <a:latin typeface="Calibri" pitchFamily="34" charset="0"/>
              </a:rPr>
              <a:t>идея мира </a:t>
            </a:r>
            <a:r>
              <a:rPr lang="ru-RU" sz="1600">
                <a:latin typeface="Calibri" pitchFamily="34" charset="0"/>
              </a:rPr>
              <a:t>и</a:t>
            </a:r>
            <a:r>
              <a:rPr lang="ru-RU" sz="1600" b="1">
                <a:latin typeface="Calibri" pitchFamily="34" charset="0"/>
              </a:rPr>
              <a:t> любви</a:t>
            </a:r>
            <a:r>
              <a:rPr lang="ru-RU" sz="1600">
                <a:latin typeface="Calibri" pitchFamily="34" charset="0"/>
              </a:rPr>
              <a:t>, видно из того, что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 враждующие князья – тверские и кашинские – после тщетных и многократных попыток к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 примирению наконец мирились в Троицын день.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0" y="2781300"/>
            <a:ext cx="9055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</a:t>
            </a:r>
            <a:r>
              <a:rPr lang="ru-RU" sz="1600">
                <a:latin typeface="Calibri" pitchFamily="34" charset="0"/>
              </a:rPr>
              <a:t>Итак: </a:t>
            </a:r>
            <a:r>
              <a:rPr lang="ru-RU" sz="1600" i="1">
                <a:latin typeface="Calibri" pitchFamily="34" charset="0"/>
              </a:rPr>
              <a:t>единение</a:t>
            </a:r>
            <a:r>
              <a:rPr lang="ru-RU" sz="1600">
                <a:latin typeface="Calibri" pitchFamily="34" charset="0"/>
              </a:rPr>
              <a:t>, </a:t>
            </a:r>
            <a:r>
              <a:rPr lang="ru-RU" sz="1600" i="1">
                <a:latin typeface="Calibri" pitchFamily="34" charset="0"/>
              </a:rPr>
              <a:t>мир</a:t>
            </a:r>
            <a:r>
              <a:rPr lang="ru-RU" sz="1600">
                <a:latin typeface="Calibri" pitchFamily="34" charset="0"/>
              </a:rPr>
              <a:t> и </a:t>
            </a:r>
            <a:r>
              <a:rPr lang="ru-RU" sz="1600" i="1">
                <a:latin typeface="Calibri" pitchFamily="34" charset="0"/>
              </a:rPr>
              <a:t>любовь</a:t>
            </a:r>
            <a:r>
              <a:rPr lang="ru-RU" sz="1600">
                <a:latin typeface="Calibri" pitchFamily="34" charset="0"/>
              </a:rPr>
              <a:t>. Но что же главное?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0" y="3141663"/>
            <a:ext cx="6691313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</a:t>
            </a:r>
            <a:r>
              <a:rPr lang="ru-RU" sz="1600" b="1">
                <a:latin typeface="Calibri" pitchFamily="34" charset="0"/>
              </a:rPr>
              <a:t>Любовь</a:t>
            </a:r>
            <a:r>
              <a:rPr lang="ru-RU" sz="1600">
                <a:latin typeface="Calibri" pitchFamily="34" charset="0"/>
              </a:rPr>
              <a:t> – это центральный ангел. Любовь – </a:t>
            </a:r>
          </a:p>
          <a:p>
            <a:r>
              <a:rPr lang="ru-RU" sz="1600">
                <a:latin typeface="Calibri" pitchFamily="34" charset="0"/>
              </a:rPr>
              <a:t>источник веры. </a:t>
            </a:r>
          </a:p>
          <a:p>
            <a:r>
              <a:rPr lang="ru-RU" sz="1600" b="1">
                <a:latin typeface="Calibri" pitchFamily="34" charset="0"/>
              </a:rPr>
              <a:t>    Вера</a:t>
            </a:r>
            <a:r>
              <a:rPr lang="ru-RU" sz="1600">
                <a:latin typeface="Calibri" pitchFamily="34" charset="0"/>
              </a:rPr>
              <a:t> – это левый ангел (над ним </a:t>
            </a:r>
            <a:r>
              <a:rPr lang="ru-RU" sz="1600" i="1">
                <a:latin typeface="Calibri" pitchFamily="34" charset="0"/>
              </a:rPr>
              <a:t>храм</a:t>
            </a:r>
            <a:r>
              <a:rPr lang="ru-RU" sz="1600">
                <a:latin typeface="Calibri" pitchFamily="34" charset="0"/>
              </a:rPr>
              <a:t> – символ </a:t>
            </a:r>
          </a:p>
          <a:p>
            <a:r>
              <a:rPr lang="ru-RU" sz="1600">
                <a:latin typeface="Calibri" pitchFamily="34" charset="0"/>
              </a:rPr>
              <a:t>вероучения).</a:t>
            </a:r>
          </a:p>
          <a:p>
            <a:r>
              <a:rPr lang="ru-RU" sz="1600">
                <a:latin typeface="Calibri" pitchFamily="34" charset="0"/>
              </a:rPr>
              <a:t>    Любовь и вера побуждают к действию силу, </a:t>
            </a:r>
          </a:p>
          <a:p>
            <a:r>
              <a:rPr lang="ru-RU" sz="1600">
                <a:latin typeface="Calibri" pitchFamily="34" charset="0"/>
              </a:rPr>
              <a:t>ведущую человека к высшим идеалам и </a:t>
            </a:r>
          </a:p>
          <a:p>
            <a:r>
              <a:rPr lang="ru-RU" sz="1600">
                <a:latin typeface="Calibri" pitchFamily="34" charset="0"/>
              </a:rPr>
              <a:t>устремлениям (символ высших идеалов – </a:t>
            </a:r>
            <a:r>
              <a:rPr lang="ru-RU" sz="1600" i="1">
                <a:latin typeface="Calibri" pitchFamily="34" charset="0"/>
              </a:rPr>
              <a:t>гора</a:t>
            </a:r>
            <a:r>
              <a:rPr lang="ru-RU" sz="1600">
                <a:latin typeface="Calibri" pitchFamily="34" charset="0"/>
              </a:rPr>
              <a:t> над </a:t>
            </a:r>
          </a:p>
          <a:p>
            <a:r>
              <a:rPr lang="ru-RU" sz="1600">
                <a:latin typeface="Calibri" pitchFamily="34" charset="0"/>
              </a:rPr>
              <a:t>правым ангелом). Это ангел </a:t>
            </a:r>
            <a:r>
              <a:rPr lang="ru-RU" sz="1600" b="1">
                <a:latin typeface="Calibri" pitchFamily="34" charset="0"/>
              </a:rPr>
              <a:t>надежды</a:t>
            </a:r>
            <a:r>
              <a:rPr lang="ru-RU" sz="1600">
                <a:latin typeface="Calibri" pitchFamily="34" charset="0"/>
              </a:rPr>
              <a:t>. Рука его в </a:t>
            </a:r>
          </a:p>
          <a:p>
            <a:r>
              <a:rPr lang="ru-RU" sz="1600">
                <a:latin typeface="Calibri" pitchFamily="34" charset="0"/>
              </a:rPr>
              <a:t>жесте благословления - так патриархи и </a:t>
            </a:r>
          </a:p>
          <a:p>
            <a:r>
              <a:rPr lang="ru-RU" sz="1600">
                <a:latin typeface="Calibri" pitchFamily="34" charset="0"/>
              </a:rPr>
              <a:t>священнослужители кладут руку на голову </a:t>
            </a:r>
          </a:p>
          <a:p>
            <a:r>
              <a:rPr lang="ru-RU" sz="1600">
                <a:latin typeface="Calibri" pitchFamily="34" charset="0"/>
              </a:rPr>
              <a:t>благословляемого. В его облике отражены мир, </a:t>
            </a:r>
          </a:p>
          <a:p>
            <a:r>
              <a:rPr lang="ru-RU" sz="1600">
                <a:latin typeface="Calibri" pitchFamily="34" charset="0"/>
              </a:rPr>
              <a:t>тишина и согласие. Он дух-утешитель, в страданиях</a:t>
            </a:r>
          </a:p>
          <a:p>
            <a:r>
              <a:rPr lang="ru-RU" sz="1600">
                <a:latin typeface="Calibri" pitchFamily="34" charset="0"/>
              </a:rPr>
              <a:t> его надежда. </a:t>
            </a:r>
          </a:p>
          <a:p>
            <a:endParaRPr lang="ru-RU" sz="1600">
              <a:latin typeface="Calibri" pitchFamily="34" charset="0"/>
            </a:endParaRPr>
          </a:p>
        </p:txBody>
      </p:sp>
      <p:pic>
        <p:nvPicPr>
          <p:cNvPr id="12" name="Picture 2" descr="F:\Троица\Тро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4138" y="1628775"/>
            <a:ext cx="39798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5435600" y="1628775"/>
            <a:ext cx="1081088" cy="93662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667625" y="1773238"/>
            <a:ext cx="1144588" cy="87153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65758" y="2132856"/>
            <a:ext cx="110959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Вера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56945" y="2132856"/>
            <a:ext cx="188705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Надежда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28311" y="1772816"/>
            <a:ext cx="162897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Любовь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Рублева.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0" y="1196975"/>
            <a:ext cx="922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000" u="sng">
                <a:latin typeface="Calibri" pitchFamily="34" charset="0"/>
              </a:rPr>
              <a:t>12.Круг и его символика.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12" name="Picture 2" descr="F:\Троица\Тро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628775"/>
            <a:ext cx="4176712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18"/>
          <p:cNvSpPr txBox="1">
            <a:spLocks noChangeArrowheads="1"/>
          </p:cNvSpPr>
          <p:nvPr/>
        </p:nvSpPr>
        <p:spPr bwMode="auto">
          <a:xfrm>
            <a:off x="4284663" y="1052513"/>
            <a:ext cx="447357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   </a:t>
            </a:r>
            <a:r>
              <a:rPr lang="ru-RU" sz="1600">
                <a:latin typeface="Calibri" pitchFamily="34" charset="0"/>
              </a:rPr>
              <a:t>Три задумчивых ангела группируются </a:t>
            </a:r>
          </a:p>
          <a:p>
            <a:r>
              <a:rPr lang="ru-RU" sz="1600">
                <a:latin typeface="Calibri" pitchFamily="34" charset="0"/>
              </a:rPr>
              <a:t>вокруг престола с чашей. Они образуют</a:t>
            </a:r>
          </a:p>
          <a:p>
            <a:r>
              <a:rPr lang="ru-RU" sz="1600">
                <a:latin typeface="Calibri" pitchFamily="34" charset="0"/>
              </a:rPr>
              <a:t>как бы </a:t>
            </a:r>
            <a:r>
              <a:rPr lang="ru-RU" sz="1600" b="1">
                <a:latin typeface="Calibri" pitchFamily="34" charset="0"/>
              </a:rPr>
              <a:t>замкнутый</a:t>
            </a:r>
            <a:r>
              <a:rPr lang="ru-RU" sz="1600">
                <a:latin typeface="Calibri" pitchFamily="34" charset="0"/>
              </a:rPr>
              <a:t> </a:t>
            </a:r>
            <a:r>
              <a:rPr lang="ru-RU" sz="1600" b="1">
                <a:latin typeface="Calibri" pitchFamily="34" charset="0"/>
              </a:rPr>
              <a:t>круг</a:t>
            </a:r>
            <a:r>
              <a:rPr lang="ru-RU" sz="1600">
                <a:latin typeface="Calibri" pitchFamily="34" charset="0"/>
              </a:rPr>
              <a:t>, символизируя</a:t>
            </a:r>
          </a:p>
          <a:p>
            <a:r>
              <a:rPr lang="ru-RU" sz="1600">
                <a:latin typeface="Calibri" pitchFamily="34" charset="0"/>
              </a:rPr>
              <a:t>единство троичности. Вся композиция</a:t>
            </a:r>
          </a:p>
          <a:p>
            <a:r>
              <a:rPr lang="ru-RU" sz="1600">
                <a:latin typeface="Calibri" pitchFamily="34" charset="0"/>
              </a:rPr>
              <a:t>«Троицы» подчинена идее круга. Круг – это</a:t>
            </a:r>
          </a:p>
          <a:p>
            <a:r>
              <a:rPr lang="ru-RU" sz="1600">
                <a:latin typeface="Calibri" pitchFamily="34" charset="0"/>
              </a:rPr>
              <a:t>вечность, любовь, тепло. Круг – это единство,</a:t>
            </a:r>
          </a:p>
          <a:p>
            <a:r>
              <a:rPr lang="ru-RU" sz="1600">
                <a:latin typeface="Calibri" pitchFamily="34" charset="0"/>
              </a:rPr>
              <a:t>объединяющее множественность.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75138" y="5380038"/>
            <a:ext cx="4633912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   </a:t>
            </a:r>
            <a:r>
              <a:rPr lang="ru-RU" sz="1600">
                <a:latin typeface="Calibri" pitchFamily="34" charset="0"/>
              </a:rPr>
              <a:t>Но своеобразие иконы в том, что </a:t>
            </a:r>
          </a:p>
          <a:p>
            <a:r>
              <a:rPr lang="ru-RU" sz="1600">
                <a:latin typeface="Calibri" pitchFamily="34" charset="0"/>
              </a:rPr>
              <a:t>изображение не вписывается в круг (в отличие,</a:t>
            </a:r>
          </a:p>
          <a:p>
            <a:r>
              <a:rPr lang="ru-RU" sz="1600">
                <a:latin typeface="Calibri" pitchFamily="34" charset="0"/>
              </a:rPr>
              <a:t>например, от «Мадонны Магнификат» </a:t>
            </a:r>
          </a:p>
          <a:p>
            <a:r>
              <a:rPr lang="ru-RU" sz="1600">
                <a:latin typeface="Calibri" pitchFamily="34" charset="0"/>
              </a:rPr>
              <a:t>С.Боттичелли), а сами фигуры ангелов </a:t>
            </a:r>
          </a:p>
          <a:p>
            <a:r>
              <a:rPr lang="ru-RU" sz="1600">
                <a:latin typeface="Calibri" pitchFamily="34" charset="0"/>
              </a:rPr>
              <a:t>располагаются так, что его образуют.</a:t>
            </a:r>
          </a:p>
        </p:txBody>
      </p:sp>
      <p:sp>
        <p:nvSpPr>
          <p:cNvPr id="22" name="Овал 21"/>
          <p:cNvSpPr/>
          <p:nvPr/>
        </p:nvSpPr>
        <p:spPr>
          <a:xfrm>
            <a:off x="0" y="1916113"/>
            <a:ext cx="4427538" cy="4537075"/>
          </a:xfrm>
          <a:prstGeom prst="ellipse">
            <a:avLst/>
          </a:prstGeom>
          <a:noFill/>
          <a:ln w="635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0" descr="22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14166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Рублёва.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0" y="1196975"/>
            <a:ext cx="922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000" u="sng">
                <a:latin typeface="Calibri" pitchFamily="34" charset="0"/>
              </a:rPr>
              <a:t>12.Круг и его символика.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12" name="Picture 2" descr="F:\Троица\Тро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628775"/>
            <a:ext cx="4176712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0" y="1916113"/>
            <a:ext cx="4427538" cy="4537075"/>
          </a:xfrm>
          <a:prstGeom prst="ellipse">
            <a:avLst/>
          </a:prstGeom>
          <a:noFill/>
          <a:ln w="635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4284663" y="1989138"/>
            <a:ext cx="446563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   </a:t>
            </a:r>
            <a:r>
              <a:rPr lang="ru-RU" sz="1600">
                <a:latin typeface="Calibri" pitchFamily="34" charset="0"/>
              </a:rPr>
              <a:t>В «Троице» круг – это единство, которое</a:t>
            </a:r>
          </a:p>
          <a:p>
            <a:r>
              <a:rPr lang="ru-RU" sz="1600">
                <a:latin typeface="Calibri" pitchFamily="34" charset="0"/>
              </a:rPr>
              <a:t>положено в основу замысла иконы. Это</a:t>
            </a:r>
          </a:p>
          <a:p>
            <a:r>
              <a:rPr lang="ru-RU" sz="1600">
                <a:latin typeface="Calibri" pitchFamily="34" charset="0"/>
              </a:rPr>
              <a:t>жизненно необходимая идея в борьбе за</a:t>
            </a:r>
          </a:p>
          <a:p>
            <a:r>
              <a:rPr lang="ru-RU" sz="1600">
                <a:latin typeface="Calibri" pitchFamily="34" charset="0"/>
              </a:rPr>
              <a:t>единство Русской земли, раздираемой в </a:t>
            </a:r>
            <a:r>
              <a:rPr lang="en-US" sz="1600">
                <a:latin typeface="Calibri" pitchFamily="34" charset="0"/>
              </a:rPr>
              <a:t>XV</a:t>
            </a:r>
            <a:r>
              <a:rPr lang="ru-RU" sz="1600">
                <a:latin typeface="Calibri" pitchFamily="34" charset="0"/>
              </a:rPr>
              <a:t> в.</a:t>
            </a:r>
          </a:p>
          <a:p>
            <a:r>
              <a:rPr lang="ru-RU" sz="1600">
                <a:latin typeface="Calibri" pitchFamily="34" charset="0"/>
              </a:rPr>
              <a:t>междоусобными войнами. </a:t>
            </a:r>
            <a:r>
              <a:rPr lang="ru-RU" sz="1600" b="1">
                <a:latin typeface="Calibri" pitchFamily="34" charset="0"/>
              </a:rPr>
              <a:t>Нимбы ангелов </a:t>
            </a:r>
          </a:p>
          <a:p>
            <a:r>
              <a:rPr lang="ru-RU" sz="1600" b="1">
                <a:latin typeface="Calibri" pitchFamily="34" charset="0"/>
              </a:rPr>
              <a:t>повторяют три малых круга.</a:t>
            </a:r>
          </a:p>
        </p:txBody>
      </p:sp>
      <p:sp>
        <p:nvSpPr>
          <p:cNvPr id="13" name="Овал 12"/>
          <p:cNvSpPr/>
          <p:nvPr/>
        </p:nvSpPr>
        <p:spPr>
          <a:xfrm>
            <a:off x="468313" y="2636838"/>
            <a:ext cx="935037" cy="863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87675" y="2636838"/>
            <a:ext cx="936625" cy="863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92275" y="2349500"/>
            <a:ext cx="792163" cy="792163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38625" y="4508500"/>
            <a:ext cx="463708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   </a:t>
            </a:r>
            <a:r>
              <a:rPr lang="ru-RU" sz="1600">
                <a:latin typeface="Calibri" pitchFamily="34" charset="0"/>
              </a:rPr>
              <a:t>Теме круга вторит восьмигранник. Он </a:t>
            </a:r>
          </a:p>
          <a:p>
            <a:r>
              <a:rPr lang="ru-RU" sz="1600">
                <a:latin typeface="Calibri" pitchFamily="34" charset="0"/>
              </a:rPr>
              <a:t>символизирует вечность. Его грани </a:t>
            </a:r>
          </a:p>
          <a:p>
            <a:r>
              <a:rPr lang="ru-RU" sz="1600">
                <a:latin typeface="Calibri" pitchFamily="34" charset="0"/>
              </a:rPr>
              <a:t>складываются стенами двухъярусного храма</a:t>
            </a:r>
          </a:p>
          <a:p>
            <a:r>
              <a:rPr lang="ru-RU" sz="1600">
                <a:latin typeface="Calibri" pitchFamily="34" charset="0"/>
              </a:rPr>
              <a:t>слева, склоном горы справа, прямыми спинами</a:t>
            </a:r>
          </a:p>
          <a:p>
            <a:r>
              <a:rPr lang="ru-RU" sz="1600">
                <a:latin typeface="Calibri" pitchFamily="34" charset="0"/>
              </a:rPr>
              <a:t>ангелов и заканчиваются гранями, </a:t>
            </a:r>
          </a:p>
          <a:p>
            <a:r>
              <a:rPr lang="ru-RU" sz="1600">
                <a:latin typeface="Calibri" pitchFamily="34" charset="0"/>
              </a:rPr>
              <a:t>выступающими внизу в виде подножий.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4" grpId="0" animBg="1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5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6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96075" y="765175"/>
            <a:ext cx="2447925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</a:t>
            </a: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Тихая и светлая 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«Троица» Андрея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Рублёва получила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всеобщее признание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 наши дни, как и 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несколько </a:t>
            </a:r>
            <a:r>
              <a:rPr lang="en-US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</a:t>
            </a: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толетий 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назад на Руси,</a:t>
            </a: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 славится повсюду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как прекраснейшее 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произведение 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искусства мастера, 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отдавшего миру свой гениальный ум и своё большое человеческое 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любящее сердце.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484313"/>
            <a:ext cx="2112963" cy="3143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i="1">
                <a:latin typeface="Calibri" pitchFamily="34" charset="0"/>
              </a:rPr>
              <a:t>    </a:t>
            </a: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 протяжении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тысячелетий 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складывался 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древнейший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язык простых  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 форме знаков, 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которыми были 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записаны основы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человеческого </a:t>
            </a:r>
          </a:p>
          <a:p>
            <a:pPr>
              <a:defRPr/>
            </a:pPr>
            <a:r>
              <a:rPr lang="ru-RU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миропонимания. </a:t>
            </a:r>
          </a:p>
          <a:p>
            <a:pPr>
              <a:defRPr/>
            </a:pPr>
            <a:endParaRPr lang="ru-RU" i="1">
              <a:solidFill>
                <a:srgbClr val="49230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05488"/>
            <a:ext cx="91440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</a:t>
            </a:r>
            <a:r>
              <a:rPr lang="ru-RU" sz="2000" i="1">
                <a:solidFill>
                  <a:srgbClr val="492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Символика мифологического и религиозного мировоззрения даёт ключ к прошлому человеческого сознания…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11" name="Рисунок 7" descr="Рисунок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60350"/>
            <a:ext cx="43576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gradFill flip="none" rotWithShape="1">
            <a:gsLst>
              <a:gs pos="17000">
                <a:schemeClr val="accent3">
                  <a:lumMod val="40000"/>
                  <a:lumOff val="60000"/>
                  <a:alpha val="38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latin typeface="Calibri" pitchFamily="34" charset="0"/>
              </a:rPr>
              <a:t>    </a:t>
            </a:r>
          </a:p>
          <a:p>
            <a:pPr>
              <a:defRPr/>
            </a:pPr>
            <a:endParaRPr lang="ru-RU" sz="2000">
              <a:latin typeface="Calibri" pitchFamily="34" charset="0"/>
            </a:endParaRPr>
          </a:p>
          <a:p>
            <a:pPr>
              <a:defRPr/>
            </a:pPr>
            <a:endParaRPr lang="ru-RU" sz="2000">
              <a:latin typeface="Calibri" pitchFamily="34" charset="0"/>
            </a:endParaRPr>
          </a:p>
          <a:p>
            <a:pPr>
              <a:defRPr/>
            </a:pPr>
            <a:endParaRPr lang="ru-RU" sz="2000">
              <a:latin typeface="Calibri" pitchFamily="34" charset="0"/>
            </a:endParaRPr>
          </a:p>
          <a:p>
            <a:pPr>
              <a:defRPr/>
            </a:pPr>
            <a:endParaRPr lang="ru-RU" sz="2000">
              <a:latin typeface="Calibri" pitchFamily="34" charset="0"/>
            </a:endParaRPr>
          </a:p>
          <a:p>
            <a:pPr>
              <a:defRPr/>
            </a:pPr>
            <a:r>
              <a:rPr lang="ru-RU" sz="2000">
                <a:latin typeface="Calibri" pitchFamily="34" charset="0"/>
              </a:rPr>
              <a:t>    </a:t>
            </a:r>
            <a:r>
              <a:rPr lang="ru-RU">
                <a:latin typeface="Calibri" pitchFamily="34" charset="0"/>
              </a:rPr>
              <a:t>В </a:t>
            </a:r>
            <a:r>
              <a:rPr lang="ru-RU" i="1">
                <a:latin typeface="Calibri" pitchFamily="34" charset="0"/>
              </a:rPr>
              <a:t>День Святой Троицы </a:t>
            </a:r>
            <a:r>
              <a:rPr lang="ru-RU">
                <a:latin typeface="Calibri" pitchFamily="34" charset="0"/>
              </a:rPr>
              <a:t>вспоминается и прославляется сошествие на апостолов </a:t>
            </a:r>
          </a:p>
          <a:p>
            <a:pPr>
              <a:defRPr/>
            </a:pPr>
            <a:r>
              <a:rPr lang="ru-RU">
                <a:latin typeface="Calibri" pitchFamily="34" charset="0"/>
              </a:rPr>
              <a:t>Святого Духа в виде огненных языков. </a:t>
            </a:r>
          </a:p>
          <a:p>
            <a:pPr>
              <a:defRPr/>
            </a:pPr>
            <a:r>
              <a:rPr lang="ru-RU">
                <a:latin typeface="Calibri" pitchFamily="34" charset="0"/>
              </a:rPr>
              <a:t>    </a:t>
            </a:r>
          </a:p>
          <a:p>
            <a:pPr>
              <a:defRPr/>
            </a:pPr>
            <a:endParaRPr lang="ru-RU">
              <a:latin typeface="Calibri" pitchFamily="34" charset="0"/>
            </a:endParaRPr>
          </a:p>
          <a:p>
            <a:pPr>
              <a:defRPr/>
            </a:pPr>
            <a:r>
              <a:rPr lang="ru-RU">
                <a:latin typeface="Calibri" pitchFamily="34" charset="0"/>
              </a:rPr>
              <a:t>    Название «День Святой Троицы» объясняется тем, что сошествием Святого Духа </a:t>
            </a:r>
          </a:p>
          <a:p>
            <a:pPr>
              <a:defRPr/>
            </a:pPr>
            <a:r>
              <a:rPr lang="ru-RU">
                <a:latin typeface="Calibri" pitchFamily="34" charset="0"/>
              </a:rPr>
              <a:t>на апостолов открылась "совершительная деятельность третьего Лица Пресвятой </a:t>
            </a:r>
          </a:p>
          <a:p>
            <a:pPr>
              <a:defRPr/>
            </a:pPr>
            <a:r>
              <a:rPr lang="ru-RU">
                <a:latin typeface="Calibri" pitchFamily="34" charset="0"/>
              </a:rPr>
              <a:t>Троицы, и учение Господа Иисуса Христа о Триедином Боге и участии Трех Лиц </a:t>
            </a:r>
          </a:p>
          <a:p>
            <a:pPr>
              <a:defRPr/>
            </a:pPr>
            <a:r>
              <a:rPr lang="ru-RU">
                <a:latin typeface="Calibri" pitchFamily="34" charset="0"/>
              </a:rPr>
              <a:t>Божества в Домостроительстве спасения человеческого рода достигло </a:t>
            </a:r>
          </a:p>
          <a:p>
            <a:pPr>
              <a:defRPr/>
            </a:pPr>
            <a:r>
              <a:rPr lang="ru-RU">
                <a:latin typeface="Calibri" pitchFamily="34" charset="0"/>
              </a:rPr>
              <a:t>совершенной ясности и полноты". </a:t>
            </a:r>
          </a:p>
          <a:p>
            <a:pPr>
              <a:defRPr/>
            </a:pPr>
            <a:endParaRPr lang="ru-RU">
              <a:latin typeface="Calibri" pitchFamily="34" charset="0"/>
            </a:endParaRPr>
          </a:p>
          <a:p>
            <a:pPr>
              <a:defRPr/>
            </a:pPr>
            <a:r>
              <a:rPr lang="ru-RU">
                <a:latin typeface="Calibri" pitchFamily="34" charset="0"/>
              </a:rPr>
              <a:t>    Для русских православных людей праздник Святой Троицы имеет колоссальное</a:t>
            </a:r>
          </a:p>
          <a:p>
            <a:pPr>
              <a:defRPr/>
            </a:pPr>
            <a:r>
              <a:rPr lang="ru-RU">
                <a:latin typeface="Calibri" pitchFamily="34" charset="0"/>
              </a:rPr>
              <a:t>значение. Икона «Троица», созданная А. Рублевым, уже давно является</a:t>
            </a:r>
          </a:p>
          <a:p>
            <a:pPr>
              <a:defRPr/>
            </a:pPr>
            <a:r>
              <a:rPr lang="ru-RU">
                <a:latin typeface="Calibri" pitchFamily="34" charset="0"/>
              </a:rPr>
              <a:t>символом этого события. Ее любит и ценит русский народ.</a:t>
            </a:r>
          </a:p>
          <a:p>
            <a:pPr>
              <a:defRPr/>
            </a:pPr>
            <a:r>
              <a:rPr lang="ru-RU" sz="2000">
                <a:latin typeface="Calibri" pitchFamily="34" charset="0"/>
              </a:rPr>
              <a:t>    </a:t>
            </a:r>
          </a:p>
          <a:p>
            <a:pPr>
              <a:defRPr/>
            </a:pPr>
            <a:r>
              <a:rPr lang="ru-RU" sz="2000">
                <a:latin typeface="Calibri" pitchFamily="34" charset="0"/>
              </a:rPr>
              <a:t>    </a:t>
            </a:r>
          </a:p>
          <a:p>
            <a:pPr>
              <a:defRPr/>
            </a:pPr>
            <a:r>
              <a:rPr lang="ru-RU" sz="2000">
                <a:latin typeface="Calibri" pitchFamily="34" charset="0"/>
              </a:rPr>
              <a:t>    </a:t>
            </a:r>
            <a:r>
              <a:rPr lang="ru-RU">
                <a:latin typeface="Calibri" pitchFamily="34" charset="0"/>
              </a:rPr>
              <a:t>Сама икона непосредственно связана с Троицким Собором Свято-Троицкой </a:t>
            </a:r>
          </a:p>
          <a:p>
            <a:pPr>
              <a:defRPr/>
            </a:pPr>
            <a:r>
              <a:rPr lang="ru-RU">
                <a:latin typeface="Calibri" pitchFamily="34" charset="0"/>
              </a:rPr>
              <a:t>Сергиевой Лавры.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4353" y="260648"/>
            <a:ext cx="6399509" cy="92333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200" dirty="0">
                <a:ln w="635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283214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День святой Троицы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9" descr="0_167f3_b2797caa_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263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1714" y="6350"/>
            <a:ext cx="3995936" cy="6858000"/>
          </a:xfrm>
          <a:prstGeom prst="rect">
            <a:avLst/>
          </a:prstGeom>
          <a:gradFill flip="none" rotWithShape="1">
            <a:gsLst>
              <a:gs pos="17000">
                <a:schemeClr val="accent3">
                  <a:lumMod val="40000"/>
                  <a:lumOff val="60000"/>
                  <a:alpha val="38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latin typeface="Calibri" pitchFamily="34" charset="0"/>
              </a:rPr>
              <a:t>    </a:t>
            </a:r>
            <a:endParaRPr lang="ru-RU"/>
          </a:p>
          <a:p>
            <a:pPr>
              <a:defRPr/>
            </a:pPr>
            <a:r>
              <a:rPr lang="ru-RU"/>
              <a:t>    </a:t>
            </a:r>
            <a:r>
              <a:rPr lang="ru-RU" sz="1600">
                <a:latin typeface="Calibri" pitchFamily="34" charset="0"/>
              </a:rPr>
              <a:t>Троицкий собор был построен в 1422-1423 гг. в честь Живоначальной Троицы при игумене Никоне примерно на месте первой деревянной церковки, что построена была ещё при жизни преподобного Сергия. </a:t>
            </a:r>
          </a:p>
          <a:p>
            <a:pPr>
              <a:defRPr/>
            </a:pPr>
            <a:r>
              <a:rPr lang="ru-RU" sz="1600">
                <a:latin typeface="Calibri" pitchFamily="34" charset="0"/>
              </a:rPr>
              <a:t>    </a:t>
            </a:r>
            <a:endParaRPr lang="en-US" sz="1600">
              <a:latin typeface="Calibri" pitchFamily="34" charset="0"/>
            </a:endParaRPr>
          </a:p>
          <a:p>
            <a:pPr>
              <a:defRPr/>
            </a:pPr>
            <a:endParaRPr lang="en-US" sz="1600">
              <a:latin typeface="Calibri" pitchFamily="34" charset="0"/>
            </a:endParaRPr>
          </a:p>
          <a:p>
            <a:pPr>
              <a:defRPr/>
            </a:pPr>
            <a:endParaRPr lang="en-US" sz="1600">
              <a:latin typeface="Calibri" pitchFamily="34" charset="0"/>
            </a:endParaRPr>
          </a:p>
          <a:p>
            <a:pPr>
              <a:defRPr/>
            </a:pPr>
            <a:r>
              <a:rPr lang="en-US" sz="1600">
                <a:latin typeface="Calibri" pitchFamily="34" charset="0"/>
              </a:rPr>
              <a:t>     </a:t>
            </a:r>
          </a:p>
          <a:p>
            <a:pPr>
              <a:defRPr/>
            </a:pPr>
            <a:r>
              <a:rPr lang="en-US" sz="1600">
                <a:latin typeface="Calibri" pitchFamily="34" charset="0"/>
              </a:rPr>
              <a:t>     </a:t>
            </a:r>
            <a:r>
              <a:rPr lang="ru-RU" sz="1600">
                <a:latin typeface="Calibri" pitchFamily="34" charset="0"/>
              </a:rPr>
              <a:t>Этот небольшой белокаменный одноглавый храм – замечательный образец раннемосковского зодчества.        В росписи собора принимали участие </a:t>
            </a:r>
          </a:p>
          <a:p>
            <a:pPr>
              <a:defRPr/>
            </a:pPr>
            <a:r>
              <a:rPr lang="ru-RU" sz="1600">
                <a:latin typeface="Calibri" pitchFamily="34" charset="0"/>
              </a:rPr>
              <a:t>лучшие иконописцы того времени во главе с преподобными Андреем Рублевым и Даниилом Чёрным. Их фрески на стенах собора, завершённые к 1427 г., не сохранились, они были в 1625 г. заменены новыми росписями,</a:t>
            </a:r>
          </a:p>
          <a:p>
            <a:pPr>
              <a:defRPr/>
            </a:pPr>
            <a:r>
              <a:rPr lang="ru-RU" sz="1600">
                <a:latin typeface="Calibri" pitchFamily="34" charset="0"/>
              </a:rPr>
              <a:t>неоднократно поновлёнными. Но в храме уцелел впервые созданный на Руси многоярусный иконостас, более сорока икон которого были созданы в </a:t>
            </a:r>
            <a:r>
              <a:rPr lang="en-US" sz="1600">
                <a:latin typeface="Calibri" pitchFamily="34" charset="0"/>
              </a:rPr>
              <a:t>XV</a:t>
            </a:r>
            <a:r>
              <a:rPr lang="ru-RU" sz="1600">
                <a:latin typeface="Calibri" pitchFamily="34" charset="0"/>
              </a:rPr>
              <a:t> веке Андреем Рублёвым или художниками его круга.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527425"/>
            <a:ext cx="3563938" cy="33305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   </a:t>
            </a:r>
            <a:r>
              <a:rPr lang="ru-RU" sz="1600">
                <a:latin typeface="Calibri" pitchFamily="34" charset="0"/>
              </a:rPr>
              <a:t>Именно для этого иконостаса в</a:t>
            </a:r>
          </a:p>
          <a:p>
            <a:r>
              <a:rPr lang="ru-RU" sz="1600">
                <a:latin typeface="Calibri" pitchFamily="34" charset="0"/>
              </a:rPr>
              <a:t>1422 г. по благословению преподобного Никона Андрей Рублев написал свою прославленную «Троицу». </a:t>
            </a:r>
          </a:p>
          <a:p>
            <a:r>
              <a:rPr lang="ru-RU" sz="1600">
                <a:latin typeface="Calibri" pitchFamily="34" charset="0"/>
              </a:rPr>
              <a:t>   </a:t>
            </a:r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     </a:t>
            </a:r>
            <a:r>
              <a:rPr lang="ru-RU" sz="1600">
                <a:latin typeface="Calibri" pitchFamily="34" charset="0"/>
              </a:rPr>
              <a:t>Это поистине чудотворная, самая светлая и прекрасная русская икона, хранящаяся сейчас в церкви Святителя Николая в Толмачах при Третьяковской галерее.</a:t>
            </a:r>
          </a:p>
        </p:txBody>
      </p:sp>
      <p:pic>
        <p:nvPicPr>
          <p:cNvPr id="6147" name="Рисунок 6" descr="2546697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79838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5" descr="Рисунок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750" y="0"/>
            <a:ext cx="568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 descr="b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8500"/>
            <a:ext cx="9144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7" descr="b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79712" y="0"/>
            <a:ext cx="4774064" cy="1107996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1">
                <a:lumMod val="95000"/>
                <a:lumOff val="5000"/>
                <a:alpha val="69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MV Boli" pitchFamily="2" charset="0"/>
              </a:rPr>
              <a:t>Андрей Рублев</a:t>
            </a: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3943350" y="2276475"/>
            <a:ext cx="50355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Calibri" pitchFamily="34" charset="0"/>
              </a:rPr>
              <a:t>    </a:t>
            </a:r>
            <a:r>
              <a:rPr lang="ru-RU" sz="1600" i="1">
                <a:latin typeface="Calibri" pitchFamily="34" charset="0"/>
              </a:rPr>
              <a:t>Биографические сведения о Рублеве крайне </a:t>
            </a:r>
          </a:p>
          <a:p>
            <a:r>
              <a:rPr lang="ru-RU" sz="1600" i="1">
                <a:latin typeface="Calibri" pitchFamily="34" charset="0"/>
              </a:rPr>
              <a:t>скудны: скорее всего, родился он в Московском </a:t>
            </a:r>
          </a:p>
          <a:p>
            <a:r>
              <a:rPr lang="ru-RU" sz="1600" i="1">
                <a:latin typeface="Calibri" pitchFamily="34" charset="0"/>
              </a:rPr>
              <a:t>княжестве (по другим сведениям — в </a:t>
            </a:r>
          </a:p>
          <a:p>
            <a:r>
              <a:rPr lang="ru-RU" sz="1600" i="1">
                <a:latin typeface="Calibri" pitchFamily="34" charset="0"/>
              </a:rPr>
              <a:t>Новгороде) вероятно в конце 1370-х гг. Из-за </a:t>
            </a:r>
          </a:p>
          <a:p>
            <a:r>
              <a:rPr lang="ru-RU" sz="1600" i="1">
                <a:latin typeface="Calibri" pitchFamily="34" charset="0"/>
              </a:rPr>
              <a:t>прозвища «Рублев» (от слова «рубель» — </a:t>
            </a:r>
          </a:p>
          <a:p>
            <a:r>
              <a:rPr lang="ru-RU" sz="1600" i="1">
                <a:latin typeface="Calibri" pitchFamily="34" charset="0"/>
              </a:rPr>
              <a:t>инструмент для накатки кож) предполагают, </a:t>
            </a:r>
          </a:p>
          <a:p>
            <a:r>
              <a:rPr lang="ru-RU" sz="1600" i="1">
                <a:latin typeface="Calibri" pitchFamily="34" charset="0"/>
              </a:rPr>
              <a:t>что он мог происходить из ремесленной семьи. </a:t>
            </a:r>
          </a:p>
          <a:p>
            <a:r>
              <a:rPr lang="ru-RU" sz="1600" i="1">
                <a:latin typeface="Calibri" pitchFamily="34" charset="0"/>
              </a:rPr>
              <a:t>Принял монашеский постриг в Троице-Сергиевом </a:t>
            </a:r>
          </a:p>
          <a:p>
            <a:r>
              <a:rPr lang="ru-RU" sz="1600" i="1">
                <a:latin typeface="Calibri" pitchFamily="34" charset="0"/>
              </a:rPr>
              <a:t>монастыре при Никоне Радонежском с именем </a:t>
            </a:r>
          </a:p>
          <a:p>
            <a:r>
              <a:rPr lang="ru-RU" sz="1600" i="1">
                <a:latin typeface="Calibri" pitchFamily="34" charset="0"/>
              </a:rPr>
              <a:t>Андрей; мирское имя неизвестно (скорее всего, </a:t>
            </a:r>
          </a:p>
          <a:p>
            <a:r>
              <a:rPr lang="ru-RU" sz="1600" i="1">
                <a:latin typeface="Calibri" pitchFamily="34" charset="0"/>
              </a:rPr>
              <a:t>по тогдашней традиции, оно тоже начиналось </a:t>
            </a:r>
          </a:p>
          <a:p>
            <a:r>
              <a:rPr lang="ru-RU" sz="1600" i="1">
                <a:latin typeface="Calibri" pitchFamily="34" charset="0"/>
              </a:rPr>
              <a:t>на «А»). </a:t>
            </a:r>
          </a:p>
        </p:txBody>
      </p:sp>
      <p:pic>
        <p:nvPicPr>
          <p:cNvPr id="7174" name="Рисунок 6" descr="Publev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875"/>
            <a:ext cx="40274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2" descr="b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8500"/>
            <a:ext cx="9144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11" descr="b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79712" y="0"/>
            <a:ext cx="4774064" cy="1107996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1">
                <a:lumMod val="95000"/>
                <a:lumOff val="5000"/>
                <a:alpha val="69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MV Boli" pitchFamily="2" charset="0"/>
              </a:rPr>
              <a:t>Андрей Рублев</a:t>
            </a:r>
          </a:p>
        </p:txBody>
      </p:sp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3995738" y="1844675"/>
            <a:ext cx="50942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i="1">
                <a:latin typeface="Calibri" pitchFamily="34" charset="0"/>
              </a:rPr>
              <a:t>    </a:t>
            </a:r>
            <a:r>
              <a:rPr lang="ru-RU" sz="1600" i="1">
                <a:latin typeface="Calibri" pitchFamily="34" charset="0"/>
              </a:rPr>
              <a:t>Творчество Рублева сложилось на почве </a:t>
            </a:r>
          </a:p>
          <a:p>
            <a:r>
              <a:rPr lang="ru-RU" sz="1600" i="1">
                <a:latin typeface="Calibri" pitchFamily="34" charset="0"/>
              </a:rPr>
              <a:t>художественных традиций Московского </a:t>
            </a:r>
          </a:p>
          <a:p>
            <a:r>
              <a:rPr lang="ru-RU" sz="1600" i="1">
                <a:latin typeface="Calibri" pitchFamily="34" charset="0"/>
              </a:rPr>
              <a:t>княжества; он был хорошо знаком также с </a:t>
            </a:r>
          </a:p>
          <a:p>
            <a:r>
              <a:rPr lang="ru-RU" sz="1600" i="1">
                <a:latin typeface="Calibri" pitchFamily="34" charset="0"/>
              </a:rPr>
              <a:t>византийским и южнославянским </a:t>
            </a:r>
          </a:p>
          <a:p>
            <a:r>
              <a:rPr lang="ru-RU" sz="1600" i="1">
                <a:latin typeface="Calibri" pitchFamily="34" charset="0"/>
              </a:rPr>
              <a:t>художественным опытом. Со временем у Рублева </a:t>
            </a:r>
          </a:p>
          <a:p>
            <a:r>
              <a:rPr lang="ru-RU" sz="1600" i="1">
                <a:latin typeface="Calibri" pitchFamily="34" charset="0"/>
              </a:rPr>
              <a:t>сформировался свой индивидуальный, настоящий </a:t>
            </a:r>
          </a:p>
          <a:p>
            <a:r>
              <a:rPr lang="ru-RU" sz="1600" i="1">
                <a:latin typeface="Calibri" pitchFamily="34" charset="0"/>
              </a:rPr>
              <a:t>русский стиль.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24300" y="4221163"/>
            <a:ext cx="50768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   </a:t>
            </a:r>
            <a:r>
              <a:rPr lang="ru-RU" i="1"/>
              <a:t>  </a:t>
            </a:r>
            <a:r>
              <a:rPr lang="ru-RU" sz="1600" i="1">
                <a:latin typeface="Calibri" pitchFamily="34" charset="0"/>
              </a:rPr>
              <a:t>Рублев скончался во время морового поветрия 17 октября 1428 года в Москве, в Андрониковом монастыре. Точное место захоронения иконописца неизвестно.</a:t>
            </a:r>
          </a:p>
        </p:txBody>
      </p:sp>
      <p:pic>
        <p:nvPicPr>
          <p:cNvPr id="8199" name="Рисунок 10" descr="Publev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875"/>
            <a:ext cx="40274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b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8500"/>
            <a:ext cx="9144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4" descr="b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6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    Икона Андрея Рублева </a:t>
            </a:r>
            <a:r>
              <a:rPr lang="ru-RU" sz="2000">
                <a:solidFill>
                  <a:srgbClr val="492303"/>
                </a:solidFill>
                <a:latin typeface="Calibri" pitchFamily="34" charset="0"/>
                <a:hlinkClick r:id="rId4" action="ppaction://hlinksldjump"/>
              </a:rPr>
              <a:t>«Троица» </a:t>
            </a:r>
            <a:r>
              <a:rPr lang="ru-RU" sz="2000">
                <a:latin typeface="Calibri" pitchFamily="34" charset="0"/>
              </a:rPr>
              <a:t>- вершина русского иконописного </a:t>
            </a:r>
          </a:p>
          <a:p>
            <a:r>
              <a:rPr lang="ru-RU" sz="2000">
                <a:latin typeface="Calibri" pitchFamily="34" charset="0"/>
              </a:rPr>
              <a:t>творчества, и, по мнению многих специалистов, ей нет равных во </a:t>
            </a:r>
          </a:p>
          <a:p>
            <a:r>
              <a:rPr lang="ru-RU" sz="2000">
                <a:latin typeface="Calibri" pitchFamily="34" charset="0"/>
              </a:rPr>
              <a:t>всём мировом изобразительном искусстве. Так или иначе, её </a:t>
            </a:r>
          </a:p>
          <a:p>
            <a:r>
              <a:rPr lang="ru-RU" sz="2000">
                <a:latin typeface="Calibri" pitchFamily="34" charset="0"/>
              </a:rPr>
              <a:t>художественное значение неоспоримо. Что же касается содержания, </a:t>
            </a:r>
          </a:p>
          <a:p>
            <a:r>
              <a:rPr lang="ru-RU" sz="2000">
                <a:latin typeface="Calibri" pitchFamily="34" charset="0"/>
              </a:rPr>
              <a:t>то, пожалуй, нет иконы более </a:t>
            </a:r>
            <a:r>
              <a:rPr lang="ru-RU" sz="2000" b="1" i="1">
                <a:latin typeface="Calibri" pitchFamily="34" charset="0"/>
              </a:rPr>
              <a:t>загадочной</a:t>
            </a:r>
            <a:r>
              <a:rPr lang="ru-RU" sz="2000">
                <a:latin typeface="Calibri" pitchFamily="34" charset="0"/>
              </a:rPr>
              <a:t>.</a:t>
            </a:r>
          </a:p>
          <a:p>
            <a:endParaRPr lang="ru-RU" sz="200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>
                <a:latin typeface="Calibri" pitchFamily="34" charset="0"/>
              </a:rPr>
              <a:t>   </a:t>
            </a:r>
            <a:endParaRPr lang="en-US" sz="200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>
                <a:latin typeface="Calibri" pitchFamily="34" charset="0"/>
              </a:rPr>
              <a:t> Приблизиться к её разгадке помогут следующие вопросы:</a:t>
            </a:r>
          </a:p>
          <a:p>
            <a:endParaRPr lang="en-US" i="1">
              <a:latin typeface="Calibri" pitchFamily="34" charset="0"/>
            </a:endParaRPr>
          </a:p>
          <a:p>
            <a:endParaRPr lang="en-US" i="1">
              <a:latin typeface="Calibri" pitchFamily="34" charset="0"/>
            </a:endParaRPr>
          </a:p>
          <a:p>
            <a:endParaRPr lang="en-US" i="1">
              <a:latin typeface="Calibri" pitchFamily="34" charset="0"/>
            </a:endParaRPr>
          </a:p>
          <a:p>
            <a:r>
              <a:rPr lang="ru-RU" i="1">
                <a:latin typeface="Calibri" pitchFamily="34" charset="0"/>
              </a:rPr>
              <a:t>1.Кто изображён на иконе «Троица» Андрея Рублева?</a:t>
            </a:r>
          </a:p>
          <a:p>
            <a:r>
              <a:rPr lang="ru-RU" i="1">
                <a:latin typeface="Calibri" pitchFamily="34" charset="0"/>
              </a:rPr>
              <a:t>2.Почему на иконе отсутствуют главные герои  мифа – Авраам и Сарра?</a:t>
            </a:r>
          </a:p>
          <a:p>
            <a:r>
              <a:rPr lang="ru-RU" i="1">
                <a:latin typeface="Calibri" pitchFamily="34" charset="0"/>
              </a:rPr>
              <a:t>3.Ветхозаветный миф – прообраз истории новозаветной.</a:t>
            </a:r>
          </a:p>
          <a:p>
            <a:r>
              <a:rPr lang="ru-RU" i="1">
                <a:latin typeface="Calibri" pitchFamily="34" charset="0"/>
              </a:rPr>
              <a:t>4.Как икона доносит главную идею христианства – </a:t>
            </a:r>
            <a:r>
              <a:rPr lang="ru-RU" b="1" i="1">
                <a:latin typeface="Calibri" pitchFamily="34" charset="0"/>
              </a:rPr>
              <a:t>самопожертвование</a:t>
            </a:r>
            <a:r>
              <a:rPr lang="ru-RU" i="1">
                <a:latin typeface="Calibri" pitchFamily="34" charset="0"/>
              </a:rPr>
              <a:t>?</a:t>
            </a:r>
          </a:p>
          <a:p>
            <a:r>
              <a:rPr lang="ru-RU" i="1">
                <a:latin typeface="Calibri" pitchFamily="34" charset="0"/>
              </a:rPr>
              <a:t>5.Смысл «чаши».</a:t>
            </a:r>
          </a:p>
          <a:p>
            <a:r>
              <a:rPr lang="ru-RU" i="1">
                <a:latin typeface="Calibri" pitchFamily="34" charset="0"/>
              </a:rPr>
              <a:t>6.Кто из трёх ангелов Иисус Христос?</a:t>
            </a:r>
          </a:p>
          <a:p>
            <a:r>
              <a:rPr lang="ru-RU" i="1">
                <a:latin typeface="Calibri" pitchFamily="34" charset="0"/>
              </a:rPr>
              <a:t>7.Гора – символ высшего.</a:t>
            </a:r>
          </a:p>
          <a:p>
            <a:r>
              <a:rPr lang="ru-RU" i="1">
                <a:latin typeface="Calibri" pitchFamily="34" charset="0"/>
              </a:rPr>
              <a:t>8.Древо – символ жизни.</a:t>
            </a:r>
          </a:p>
          <a:p>
            <a:r>
              <a:rPr lang="ru-RU" i="1">
                <a:latin typeface="Calibri" pitchFamily="34" charset="0"/>
              </a:rPr>
              <a:t>9.Каменные палаты – символ человеческой культуры.</a:t>
            </a:r>
          </a:p>
          <a:p>
            <a:r>
              <a:rPr lang="ru-RU" i="1">
                <a:latin typeface="Calibri" pitchFamily="34" charset="0"/>
              </a:rPr>
              <a:t>10.Идея единения в иконе.</a:t>
            </a:r>
          </a:p>
          <a:p>
            <a:r>
              <a:rPr lang="ru-RU" i="1">
                <a:latin typeface="Calibri" pitchFamily="34" charset="0"/>
              </a:rPr>
              <a:t>11.Любовь, вера и надежда – основные добродетели в иконе.</a:t>
            </a:r>
          </a:p>
          <a:p>
            <a:r>
              <a:rPr lang="ru-RU" i="1">
                <a:latin typeface="Calibri" pitchFamily="34" charset="0"/>
              </a:rPr>
              <a:t>12.Круг и его символика.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b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0" y="0"/>
            <a:ext cx="9340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Calibri" pitchFamily="34" charset="0"/>
              </a:rPr>
              <a:t>Тайны древнерусского шедевра.</a:t>
            </a:r>
          </a:p>
          <a:p>
            <a:pPr algn="ctr"/>
            <a:r>
              <a:rPr lang="ru-RU" sz="3200" i="1">
                <a:latin typeface="Calibri" pitchFamily="34" charset="0"/>
              </a:rPr>
              <a:t>Символика иконы «Троица» Андрея Рублева.</a:t>
            </a:r>
          </a:p>
        </p:txBody>
      </p:sp>
      <p:pic>
        <p:nvPicPr>
          <p:cNvPr id="10244" name="Рисунок 5" descr="b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8500"/>
            <a:ext cx="9144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0" y="1341438"/>
            <a:ext cx="8510588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ru-RU" sz="2000" u="sng">
                <a:latin typeface="Calibri" pitchFamily="34" charset="0"/>
              </a:rPr>
              <a:t>1.Кто изображён на иконе «Троица»?</a:t>
            </a:r>
          </a:p>
          <a:p>
            <a:pPr marL="457200" indent="-457200"/>
            <a:r>
              <a:rPr lang="ru-RU" sz="2000">
                <a:latin typeface="Calibri" pitchFamily="34" charset="0"/>
              </a:rPr>
              <a:t>  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Содержание иконы воспроизводит известный сюжет Ветхого завета (Быт., гл.18):</a:t>
            </a:r>
          </a:p>
          <a:p>
            <a:pPr marL="457200" indent="-457200"/>
            <a:endParaRPr lang="ru-RU" sz="1600">
              <a:latin typeface="Calibri" pitchFamily="34" charset="0"/>
            </a:endParaRPr>
          </a:p>
          <a:p>
            <a:pPr marL="457200" indent="-457200"/>
            <a:endParaRPr lang="ru-RU" sz="1600">
              <a:latin typeface="Calibri" pitchFamily="34" charset="0"/>
            </a:endParaRPr>
          </a:p>
          <a:p>
            <a:pPr marL="457200" indent="-457200"/>
            <a:r>
              <a:rPr lang="ru-RU" sz="1600" i="1">
                <a:latin typeface="Calibri" pitchFamily="34" charset="0"/>
              </a:rPr>
              <a:t>    </a:t>
            </a:r>
          </a:p>
          <a:p>
            <a:pPr marL="457200" indent="-457200"/>
            <a:r>
              <a:rPr lang="ru-RU" sz="1600" i="1">
                <a:latin typeface="Calibri" pitchFamily="34" charset="0"/>
              </a:rPr>
              <a:t>    «Жил старый кочевник Авраам, и предсказали ему, что станет он родоначальником</a:t>
            </a:r>
          </a:p>
          <a:p>
            <a:pPr marL="457200" indent="-457200"/>
            <a:r>
              <a:rPr lang="ru-RU" sz="1600" i="1">
                <a:latin typeface="Calibri" pitchFamily="34" charset="0"/>
              </a:rPr>
              <a:t>целого народа. Проходили годы, состарились и он, и его жена Сарра, и уже не </a:t>
            </a:r>
          </a:p>
          <a:p>
            <a:pPr marL="457200" indent="-457200"/>
            <a:r>
              <a:rPr lang="ru-RU" sz="1600" i="1">
                <a:latin typeface="Calibri" pitchFamily="34" charset="0"/>
              </a:rPr>
              <a:t>могло у них быть потомства. И вот однажды, когда сидел он на пороге своего дома </a:t>
            </a:r>
          </a:p>
          <a:p>
            <a:pPr marL="457200" indent="-457200"/>
            <a:r>
              <a:rPr lang="ru-RU" sz="1600" i="1">
                <a:latin typeface="Calibri" pitchFamily="34" charset="0"/>
              </a:rPr>
              <a:t>в Мамврийской дубраве, в полуденный зной явился ему сам Бог. Невидимое,</a:t>
            </a:r>
          </a:p>
          <a:p>
            <a:pPr marL="457200" indent="-457200"/>
            <a:r>
              <a:rPr lang="ru-RU" sz="1600" i="1">
                <a:latin typeface="Calibri" pitchFamily="34" charset="0"/>
              </a:rPr>
              <a:t>непостижимое, не имеющее образа Божество для общения с человеком, </a:t>
            </a:r>
          </a:p>
          <a:p>
            <a:pPr marL="457200" indent="-457200"/>
            <a:r>
              <a:rPr lang="ru-RU" sz="1600" i="1">
                <a:latin typeface="Calibri" pitchFamily="34" charset="0"/>
              </a:rPr>
              <a:t>принявшее вид трёх путников. </a:t>
            </a:r>
          </a:p>
          <a:p>
            <a:pPr marL="457200" indent="-457200"/>
            <a:r>
              <a:rPr lang="ru-RU" sz="1600" i="1">
                <a:latin typeface="Calibri" pitchFamily="34" charset="0"/>
              </a:rPr>
              <a:t>  Три мужа в одеждах путников подошли к шатру гостеприимного старца. Он </a:t>
            </a:r>
          </a:p>
          <a:p>
            <a:pPr marL="457200" indent="-457200"/>
            <a:r>
              <a:rPr lang="ru-RU" sz="1600" i="1">
                <a:latin typeface="Calibri" pitchFamily="34" charset="0"/>
              </a:rPr>
              <a:t>пригласил их к трапезе. Три мужа явились, чтобы сообщить огромной важности </a:t>
            </a:r>
          </a:p>
          <a:p>
            <a:pPr marL="457200" indent="-457200"/>
            <a:r>
              <a:rPr lang="ru-RU" sz="1600" i="1">
                <a:latin typeface="Calibri" pitchFamily="34" charset="0"/>
              </a:rPr>
              <a:t>весть. Они изображены с крыльями в виде ангелов (слово «ангел» в переводе с </a:t>
            </a:r>
          </a:p>
          <a:p>
            <a:pPr marL="457200" indent="-457200"/>
            <a:r>
              <a:rPr lang="ru-RU" sz="1600" i="1">
                <a:latin typeface="Calibri" pitchFamily="34" charset="0"/>
              </a:rPr>
              <a:t>греческого – вестник). И эта весть о договоре Бога и человека».</a:t>
            </a:r>
          </a:p>
          <a:p>
            <a:pPr marL="457200" indent="-457200">
              <a:buFontTx/>
              <a:buChar char="-"/>
            </a:pPr>
            <a:endParaRPr lang="ru-RU" sz="1600" i="1">
              <a:latin typeface="Calibri" pitchFamily="34" charset="0"/>
            </a:endParaRPr>
          </a:p>
        </p:txBody>
      </p:sp>
      <p:pic>
        <p:nvPicPr>
          <p:cNvPr id="7" name="Рисунок 6" descr="0078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04813"/>
            <a:ext cx="51720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2815</TotalTime>
  <Words>2641</Words>
  <Application>Microsoft Office PowerPoint</Application>
  <PresentationFormat>Экран (4:3)</PresentationFormat>
  <Paragraphs>408</Paragraphs>
  <Slides>23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Monotype Corsiva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Учитель</cp:lastModifiedBy>
  <cp:revision>157</cp:revision>
  <dcterms:created xsi:type="dcterms:W3CDTF">2010-12-18T14:05:26Z</dcterms:created>
  <dcterms:modified xsi:type="dcterms:W3CDTF">2011-04-21T05:22:16Z</dcterms:modified>
</cp:coreProperties>
</file>